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049"/>
    <p:restoredTop sz="94712"/>
  </p:normalViewPr>
  <p:slideViewPr>
    <p:cSldViewPr>
      <p:cViewPr>
        <p:scale>
          <a:sx n="90" d="100"/>
          <a:sy n="90" d="100"/>
        </p:scale>
        <p:origin x="264" y="90"/>
      </p:cViewPr>
      <p:guideLst>
        <p:guide orient="horz" pos="2159"/>
        <p:guide pos="2878"/>
      </p:guideLst>
    </p:cSldViewPr>
  </p:slideViewPr>
  <p:outlineViewPr>
    <p:cViewPr>
      <p:scale>
        <a:sx n="32" d="100"/>
        <a:sy n="32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presProps" Target="presProps.xml"  /><Relationship Id="rId54" Type="http://schemas.openxmlformats.org/officeDocument/2006/relationships/viewProps" Target="viewProps.xml"  /><Relationship Id="rId55" Type="http://schemas.openxmlformats.org/officeDocument/2006/relationships/theme" Target="theme/theme1.xml"  /><Relationship Id="rId56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/>
            <p:cNvCxnSpPr/>
            <p:nvPr userDrawn="1"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 userDrawn="1"/>
          </p:nvGrpSpPr>
          <p:grpSpPr>
            <a:xfrm>
              <a:off x="2217199" y="1074199"/>
              <a:ext cx="4709602" cy="4709602"/>
              <a:chOff x="2217199" y="1074198"/>
              <a:chExt cx="4709602" cy="470960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217199" y="1074198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379216" y="1236215"/>
                <a:ext cx="4385568" cy="4385568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>
                <a:off x="4037028" y="4616335"/>
                <a:ext cx="1069944" cy="0"/>
              </a:xfrm>
              <a:prstGeom prst="line">
                <a:avLst/>
              </a:prstGeom>
              <a:ln>
                <a:solidFill>
                  <a:srgbClr val="98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245326"/>
            <a:ext cx="9144000" cy="5612674"/>
            <a:chOff x="0" y="1245326"/>
            <a:chExt cx="9144000" cy="5612674"/>
          </a:xfrm>
        </p:grpSpPr>
        <p:sp>
          <p:nvSpPr>
            <p:cNvPr id="4" name="직사각형 3"/>
            <p:cNvSpPr/>
            <p:nvPr/>
          </p:nvSpPr>
          <p:spPr>
            <a:xfrm>
              <a:off x="0" y="2348652"/>
              <a:ext cx="9144000" cy="4509348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2348653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710732" y="1245326"/>
              <a:ext cx="3013600" cy="2171816"/>
            </a:xfrm>
            <a:prstGeom prst="rect">
              <a:avLst/>
            </a:prstGeom>
            <a:solidFill>
              <a:srgbClr val="E5DBD2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1189" y="1317762"/>
              <a:ext cx="2832686" cy="2026944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114123"/>
            <a:ext cx="9144000" cy="0"/>
          </a:xfrm>
          <a:prstGeom prst="line">
            <a:avLst/>
          </a:prstGeom>
          <a:ln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2027056" y="2034123"/>
            <a:ext cx="7116944" cy="1080000"/>
            <a:chOff x="0" y="1923090"/>
            <a:chExt cx="7116944" cy="1080000"/>
          </a:xfrm>
        </p:grpSpPr>
        <p:sp>
          <p:nvSpPr>
            <p:cNvPr id="5" name="직사각형 4"/>
            <p:cNvSpPr/>
            <p:nvPr/>
          </p:nvSpPr>
          <p:spPr>
            <a:xfrm>
              <a:off x="1047750" y="1923090"/>
              <a:ext cx="6069194" cy="1080000"/>
            </a:xfrm>
            <a:prstGeom prst="rect">
              <a:avLst/>
            </a:prstGeom>
            <a:solidFill>
              <a:srgbClr val="E5DBD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923090"/>
              <a:ext cx="1080000" cy="1080000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"/>
            <a:ext cx="9144000" cy="6857998"/>
            <a:chOff x="0" y="1"/>
            <a:chExt cx="9144000" cy="6857998"/>
          </a:xfrm>
        </p:grpSpPr>
        <p:grpSp>
          <p:nvGrpSpPr>
            <p:cNvPr id="4" name="그룹 18"/>
            <p:cNvGrpSpPr/>
            <p:nvPr/>
          </p:nvGrpSpPr>
          <p:grpSpPr>
            <a:xfrm>
              <a:off x="0" y="1"/>
              <a:ext cx="827313" cy="827313"/>
              <a:chOff x="0" y="1"/>
              <a:chExt cx="1203593" cy="120359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0" y="1"/>
                <a:ext cx="1203593" cy="1203593"/>
              </a:xfrm>
              <a:custGeom>
                <a:avLst/>
                <a:gdLst>
                  <a:gd name="connsiteX0" fmla="*/ 1045137 w 1203593"/>
                  <a:gd name="connsiteY0" fmla="*/ 0 h 1203593"/>
                  <a:gd name="connsiteX1" fmla="*/ 1203593 w 1203593"/>
                  <a:gd name="connsiteY1" fmla="*/ 0 h 1203593"/>
                  <a:gd name="connsiteX2" fmla="*/ 0 w 1203593"/>
                  <a:gd name="connsiteY2" fmla="*/ 1203593 h 1203593"/>
                  <a:gd name="connsiteX3" fmla="*/ 0 w 1203593"/>
                  <a:gd name="connsiteY3" fmla="*/ 1045137 h 1203593"/>
                  <a:gd name="connsiteX4" fmla="*/ 1045137 w 1203593"/>
                  <a:gd name="connsiteY4" fmla="*/ 0 h 120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3593" h="1203593">
                    <a:moveTo>
                      <a:pt x="1045137" y="0"/>
                    </a:moveTo>
                    <a:lnTo>
                      <a:pt x="1203593" y="0"/>
                    </a:lnTo>
                    <a:lnTo>
                      <a:pt x="0" y="1203593"/>
                    </a:lnTo>
                    <a:lnTo>
                      <a:pt x="0" y="1045137"/>
                    </a:lnTo>
                    <a:lnTo>
                      <a:pt x="1045137" y="0"/>
                    </a:lnTo>
                    <a:close/>
                  </a:path>
                </a:pathLst>
              </a:custGeom>
              <a:solidFill>
                <a:srgbClr val="E5DBD2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0" y="2"/>
                <a:ext cx="1045137" cy="801188"/>
              </a:xfrm>
              <a:custGeom>
                <a:avLst/>
                <a:gdLst>
                  <a:gd name="connsiteX0" fmla="*/ 0 w 1045137"/>
                  <a:gd name="connsiteY0" fmla="*/ 0 h 1045137"/>
                  <a:gd name="connsiteX1" fmla="*/ 1045137 w 1045137"/>
                  <a:gd name="connsiteY1" fmla="*/ 0 h 1045137"/>
                  <a:gd name="connsiteX2" fmla="*/ 0 w 1045137"/>
                  <a:gd name="connsiteY2" fmla="*/ 1045137 h 1045137"/>
                  <a:gd name="connsiteX3" fmla="*/ 0 w 1045137"/>
                  <a:gd name="connsiteY3" fmla="*/ 0 h 1045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137" h="1045137">
                    <a:moveTo>
                      <a:pt x="0" y="0"/>
                    </a:moveTo>
                    <a:lnTo>
                      <a:pt x="1045137" y="0"/>
                    </a:lnTo>
                    <a:lnTo>
                      <a:pt x="0" y="104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자유형 4"/>
            <p:cNvSpPr/>
            <p:nvPr/>
          </p:nvSpPr>
          <p:spPr>
            <a:xfrm rot="10800000">
              <a:off x="7863840" y="5930537"/>
              <a:ext cx="1280160" cy="927462"/>
            </a:xfrm>
            <a:custGeom>
              <a:avLst/>
              <a:gdLst>
                <a:gd name="connsiteX0" fmla="*/ 1045137 w 1203593"/>
                <a:gd name="connsiteY0" fmla="*/ 0 h 1203593"/>
                <a:gd name="connsiteX1" fmla="*/ 1203593 w 1203593"/>
                <a:gd name="connsiteY1" fmla="*/ 0 h 1203593"/>
                <a:gd name="connsiteX2" fmla="*/ 0 w 1203593"/>
                <a:gd name="connsiteY2" fmla="*/ 1203593 h 1203593"/>
                <a:gd name="connsiteX3" fmla="*/ 0 w 1203593"/>
                <a:gd name="connsiteY3" fmla="*/ 1045137 h 1203593"/>
                <a:gd name="connsiteX4" fmla="*/ 1045137 w 1203593"/>
                <a:gd name="connsiteY4" fmla="*/ 0 h 120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593" h="1203593">
                  <a:moveTo>
                    <a:pt x="1045137" y="0"/>
                  </a:moveTo>
                  <a:lnTo>
                    <a:pt x="1203593" y="0"/>
                  </a:lnTo>
                  <a:lnTo>
                    <a:pt x="0" y="1203593"/>
                  </a:lnTo>
                  <a:lnTo>
                    <a:pt x="0" y="1045137"/>
                  </a:lnTo>
                  <a:lnTo>
                    <a:pt x="1045137" y="0"/>
                  </a:lnTo>
                  <a:close/>
                </a:path>
              </a:pathLst>
            </a:custGeom>
            <a:solidFill>
              <a:srgbClr val="E5DBD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18"/>
            <p:cNvGrpSpPr/>
            <p:nvPr/>
          </p:nvGrpSpPr>
          <p:grpSpPr>
            <a:xfrm>
              <a:off x="2217199" y="2171700"/>
              <a:ext cx="4709602" cy="2514600"/>
              <a:chOff x="2217199" y="1074199"/>
              <a:chExt cx="4709602" cy="47096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17199" y="1074199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379216" y="1377469"/>
                <a:ext cx="4385568" cy="4103062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44.png"  /><Relationship Id="rId11" Type="http://schemas.openxmlformats.org/officeDocument/2006/relationships/image" Target="../media/image45.png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0.png"  /><Relationship Id="rId3" Type="http://schemas.openxmlformats.org/officeDocument/2006/relationships/image" Target="../media/image9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81250" y="1264027"/>
            <a:ext cx="4381500" cy="3389108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6200" b="1">
                <a:solidFill>
                  <a:srgbClr val="f86b74"/>
                </a:solidFill>
                <a:latin typeface="+mn-ea"/>
              </a:rPr>
              <a:t>Project</a:t>
            </a:r>
            <a:endParaRPr lang="en-US" altLang="ko-KR" sz="6200" b="1">
              <a:solidFill>
                <a:srgbClr val="f86b74"/>
              </a:solidFill>
              <a:latin typeface="+mn-ea"/>
            </a:endParaRPr>
          </a:p>
          <a:p>
            <a:pPr algn="ctr">
              <a:defRPr lang="ko-KR" altLang="en-US"/>
            </a:pPr>
            <a:r>
              <a:rPr lang="en-US" altLang="ko-KR" sz="6200" b="1">
                <a:solidFill>
                  <a:srgbClr val="f86b74"/>
                </a:solidFill>
                <a:latin typeface="+mn-ea"/>
              </a:rPr>
              <a:t>Portfolio</a:t>
            </a:r>
            <a:endParaRPr lang="en-US" altLang="ko-KR" sz="6200" b="1">
              <a:solidFill>
                <a:srgbClr val="f86b74"/>
              </a:solidFill>
              <a:latin typeface="+mn-ea"/>
            </a:endParaRPr>
          </a:p>
          <a:p>
            <a:pPr algn="ctr">
              <a:defRPr lang="ko-KR" altLang="en-US"/>
            </a:pPr>
            <a:endParaRPr lang="en-US" altLang="ko-KR" sz="4000" b="1">
              <a:solidFill>
                <a:srgbClr val="f86b74"/>
              </a:solidFill>
              <a:latin typeface="+mn-ea"/>
            </a:endParaRPr>
          </a:p>
          <a:p>
            <a:pPr algn="ctr">
              <a:defRPr lang="ko-KR" altLang="en-US"/>
            </a:pPr>
            <a:r>
              <a:rPr lang="ko-KR" altLang="en-US" sz="4000" b="1">
                <a:solidFill>
                  <a:schemeClr val="bg1"/>
                </a:solidFill>
                <a:latin typeface="+mn-ea"/>
              </a:rPr>
              <a:t>박경희</a:t>
            </a:r>
            <a:endParaRPr lang="ko-KR" altLang="en-US" sz="4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"/>
          <p:cNvSpPr/>
          <p:nvPr/>
        </p:nvSpPr>
        <p:spPr>
          <a:xfrm>
            <a:off x="7788188" y="6129300"/>
            <a:ext cx="1332148" cy="72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5dbd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587388" y="5373216"/>
            <a:ext cx="8244916" cy="136857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[상품 상세페이지] </a:t>
            </a:r>
            <a:endParaRPr lang="ko-KR" altLang="en-US" b="1"/>
          </a:p>
          <a:p>
            <a:pPr>
              <a:defRPr lang="ko-KR" altLang="en-US"/>
            </a:pPr>
            <a:endParaRPr lang="ko-KR" altLang="en-US" b="1"/>
          </a:p>
          <a:p>
            <a:pPr>
              <a:defRPr lang="ko-KR" altLang="en-US"/>
            </a:pPr>
            <a:r>
              <a:rPr lang="ko-KR" altLang="en-US" sz="1600"/>
              <a:t>⦁클릭한 상품의 상세정보를 확인할 수 있다.</a:t>
            </a: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⦁</a:t>
            </a:r>
            <a:r>
              <a:rPr lang="en-US" altLang="ko-KR" sz="1600"/>
              <a:t>COLOR</a:t>
            </a:r>
            <a:r>
              <a:rPr lang="ko-KR" altLang="en-US" sz="1600"/>
              <a:t>와 </a:t>
            </a:r>
            <a:r>
              <a:rPr lang="en-US" altLang="ko-KR" sz="1600"/>
              <a:t>SIZE</a:t>
            </a:r>
            <a:r>
              <a:rPr lang="ko-KR" altLang="en-US" sz="1600"/>
              <a:t> 옵션을 선택하고 장바구니에 담을 수 있다.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3472" y="1065386"/>
            <a:ext cx="6588732" cy="4199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623391" y="5653202"/>
            <a:ext cx="8244916" cy="137619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[상품 상세페이지] </a:t>
            </a:r>
            <a:endParaRPr lang="ko-KR" altLang="en-US" b="1"/>
          </a:p>
          <a:p>
            <a:pPr>
              <a:defRPr lang="ko-KR" altLang="en-US"/>
            </a:pPr>
            <a:endParaRPr lang="ko-KR" altLang="en-US" b="1"/>
          </a:p>
          <a:p>
            <a:pPr>
              <a:defRPr lang="ko-KR" altLang="en-US"/>
            </a:pPr>
            <a:r>
              <a:rPr lang="ko-KR" altLang="en-US" sz="1600"/>
              <a:t>⦁클릭한 상품의 상세정보 -&gt; 옵션 선택 -&gt; 장바구니</a:t>
            </a: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⦁장바구니는 </a:t>
            </a:r>
            <a:r>
              <a:rPr lang="en-US" altLang="ko-KR" sz="1600" b="1"/>
              <a:t>session.setAttribute() </a:t>
            </a:r>
            <a:r>
              <a:rPr lang="ko-KR" altLang="en-US" sz="1600" b="1"/>
              <a:t>메서드</a:t>
            </a:r>
            <a:r>
              <a:rPr lang="ko-KR" altLang="en-US" sz="1600"/>
              <a:t>를 이용해 세션에 저장하는 방식으로 구현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340" y="1101389"/>
            <a:ext cx="4464496" cy="4199818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8741" y="944724"/>
            <a:ext cx="4791595" cy="4500500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371364" y="5805264"/>
            <a:ext cx="8244916" cy="161280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 b="1"/>
              <a:t>[My</a:t>
            </a:r>
            <a:r>
              <a:rPr lang="ko-KR" altLang="en-US" b="1"/>
              <a:t>페이지] </a:t>
            </a:r>
            <a:endParaRPr lang="ko-KR" altLang="en-US" b="1"/>
          </a:p>
          <a:p>
            <a:pPr algn="ctr">
              <a:defRPr lang="ko-KR" altLang="en-US"/>
            </a:pPr>
            <a:endParaRPr lang="ko-KR" altLang="en-US" b="1"/>
          </a:p>
          <a:p>
            <a:pPr algn="ctr">
              <a:defRPr lang="ko-KR" altLang="en-US"/>
            </a:pPr>
            <a:r>
              <a:rPr lang="ko-KR" altLang="en-US" sz="1600"/>
              <a:t>⦁주문내역 리스트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428" y="1052735"/>
            <a:ext cx="7308812" cy="4572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371364" y="5805264"/>
            <a:ext cx="8244916" cy="161280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 b="1"/>
              <a:t>[</a:t>
            </a:r>
            <a:r>
              <a:rPr lang="ko-KR" altLang="en-US" b="1"/>
              <a:t>회원탈퇴페이지] </a:t>
            </a:r>
            <a:endParaRPr lang="ko-KR" altLang="en-US" b="1"/>
          </a:p>
          <a:p>
            <a:pPr algn="ctr">
              <a:defRPr lang="ko-KR" altLang="en-US"/>
            </a:pPr>
            <a:endParaRPr lang="ko-KR" altLang="en-US" b="1"/>
          </a:p>
          <a:p>
            <a:pPr algn="ctr">
              <a:defRPr lang="ko-KR" altLang="en-US"/>
            </a:pPr>
            <a:r>
              <a:rPr lang="ko-KR" altLang="en-US" sz="1600"/>
              <a:t>⦁회원 비밀번호</a:t>
            </a:r>
            <a:r>
              <a:rPr lang="en-US" altLang="ko-KR" sz="1600"/>
              <a:t> </a:t>
            </a:r>
            <a:r>
              <a:rPr lang="ko-KR" altLang="en-US" sz="1600"/>
              <a:t>입력 -&gt; 탈퇴성공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387" y="1190490"/>
            <a:ext cx="8064896" cy="2706561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7468" y="3645024"/>
            <a:ext cx="7141777" cy="1800200"/>
          </a:xfrm>
          <a:prstGeom prst="rect">
            <a:avLst/>
          </a:prstGeom>
        </p:spPr>
      </p:pic>
      <p:sp>
        <p:nvSpPr>
          <p:cNvPr id="52" name=""/>
          <p:cNvSpPr/>
          <p:nvPr/>
        </p:nvSpPr>
        <p:spPr>
          <a:xfrm>
            <a:off x="1342800" y="3609020"/>
            <a:ext cx="7201472" cy="190978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 (상품 카테고리별 분류)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73532"/>
            <a:ext cx="3975059" cy="2463480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32039" y="1084131"/>
            <a:ext cx="4211960" cy="2488885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365104"/>
            <a:ext cx="4080930" cy="2492896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96036" y="4361968"/>
            <a:ext cx="4247964" cy="2496032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6"/>
          <a:srcRect b="54980"/>
          <a:stretch>
            <a:fillRect/>
          </a:stretch>
        </p:blipFill>
        <p:spPr>
          <a:xfrm>
            <a:off x="530061" y="3021428"/>
            <a:ext cx="8083878" cy="1523695"/>
          </a:xfrm>
          <a:prstGeom prst="rect">
            <a:avLst/>
          </a:prstGeom>
          <a:ln w="38100" cap="flat" cmpd="sng" algn="ctr">
            <a:solidFill>
              <a:srgbClr val="ff0000"/>
            </a:solidFill>
            <a:prstDash val="solid"/>
            <a:round/>
          </a:ln>
        </p:spPr>
      </p:pic>
      <p:sp>
        <p:nvSpPr>
          <p:cNvPr id="58" name=""/>
          <p:cNvSpPr/>
          <p:nvPr/>
        </p:nvSpPr>
        <p:spPr>
          <a:xfrm>
            <a:off x="1727684" y="1484784"/>
            <a:ext cx="540060" cy="324036"/>
          </a:xfrm>
          <a:prstGeom prst="ellipse">
            <a:avLst/>
          </a:prstGeom>
          <a:noFill/>
          <a:ln w="25400" algn="ctr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9" name=""/>
          <p:cNvSpPr/>
          <p:nvPr/>
        </p:nvSpPr>
        <p:spPr>
          <a:xfrm>
            <a:off x="6768244" y="1448780"/>
            <a:ext cx="540060" cy="324036"/>
          </a:xfrm>
          <a:prstGeom prst="ellipse">
            <a:avLst/>
          </a:prstGeom>
          <a:noFill/>
          <a:ln w="25400" algn="ctr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0" name=""/>
          <p:cNvSpPr/>
          <p:nvPr/>
        </p:nvSpPr>
        <p:spPr>
          <a:xfrm>
            <a:off x="1763688" y="4761148"/>
            <a:ext cx="540060" cy="324036"/>
          </a:xfrm>
          <a:prstGeom prst="ellipse">
            <a:avLst/>
          </a:prstGeom>
          <a:noFill/>
          <a:ln w="25400" algn="ctr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1" name=""/>
          <p:cNvSpPr/>
          <p:nvPr/>
        </p:nvSpPr>
        <p:spPr>
          <a:xfrm>
            <a:off x="6732240" y="4725144"/>
            <a:ext cx="540060" cy="324036"/>
          </a:xfrm>
          <a:prstGeom prst="ellipse">
            <a:avLst/>
          </a:prstGeom>
          <a:noFill/>
          <a:ln w="25400" algn="ctr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323528" y="6051597"/>
            <a:ext cx="8233084" cy="161412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 b="1"/>
              <a:t>[</a:t>
            </a:r>
            <a:r>
              <a:rPr lang="ko-KR" altLang="en-US" b="1"/>
              <a:t>관리자 로그인페이지] </a:t>
            </a:r>
            <a:endParaRPr lang="ko-KR" altLang="en-US" b="1"/>
          </a:p>
          <a:p>
            <a:pPr algn="ctr">
              <a:defRPr lang="ko-KR" altLang="en-US"/>
            </a:pPr>
            <a:endParaRPr lang="ko-KR" altLang="en-US" b="1"/>
          </a:p>
          <a:p>
            <a:pPr algn="ctr"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8677" y="1214754"/>
            <a:ext cx="7986644" cy="4428492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7944" y="3933056"/>
            <a:ext cx="4896544" cy="1728192"/>
          </a:xfrm>
          <a:prstGeom prst="rect">
            <a:avLst/>
          </a:prstGeom>
        </p:spPr>
      </p:pic>
      <p:sp>
        <p:nvSpPr>
          <p:cNvPr id="52" name=""/>
          <p:cNvSpPr/>
          <p:nvPr/>
        </p:nvSpPr>
        <p:spPr>
          <a:xfrm>
            <a:off x="4043100" y="3933056"/>
            <a:ext cx="4957391" cy="1692188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335360" y="5805264"/>
            <a:ext cx="8233084" cy="244148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 b="1"/>
              <a:t>[</a:t>
            </a:r>
            <a:r>
              <a:rPr lang="ko-KR" altLang="en-US" b="1"/>
              <a:t>관리자] 상품관리 - 등록상품리스트</a:t>
            </a:r>
            <a:endParaRPr lang="ko-KR" altLang="en-US" b="1"/>
          </a:p>
          <a:p>
            <a:pPr algn="ctr">
              <a:defRPr lang="ko-KR" altLang="en-US"/>
            </a:pPr>
            <a:endParaRPr lang="ko-KR" altLang="en-US" b="1"/>
          </a:p>
          <a:p>
            <a:pPr algn="ctr">
              <a:defRPr lang="ko-KR" altLang="en-US"/>
            </a:pPr>
            <a:r>
              <a:rPr lang="ko-KR" altLang="en-US"/>
              <a:t>⦁상품등록 / 조회 / 수정 / 삭제 가능</a:t>
            </a:r>
            <a:r>
              <a:rPr lang="ko-KR" altLang="en-US" b="1"/>
              <a:t> </a:t>
            </a:r>
            <a:endParaRPr lang="ko-KR" altLang="en-US" b="1"/>
          </a:p>
          <a:p>
            <a:pPr algn="ctr">
              <a:defRPr lang="ko-KR" altLang="en-US"/>
            </a:pPr>
            <a:endParaRPr lang="ko-KR" altLang="en-US" b="1"/>
          </a:p>
          <a:p>
            <a:pPr algn="ctr">
              <a:defRPr lang="ko-KR" altLang="en-US"/>
            </a:pPr>
            <a:endParaRPr lang="ko-KR" altLang="en-US" b="1"/>
          </a:p>
          <a:p>
            <a:pPr algn="ctr"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0640" y="1124744"/>
            <a:ext cx="8102696" cy="45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508" y="1020626"/>
            <a:ext cx="6289592" cy="3272469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1988840"/>
            <a:ext cx="4379951" cy="1555200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5576" y="4257092"/>
            <a:ext cx="7920880" cy="2268252"/>
          </a:xfrm>
          <a:prstGeom prst="rect">
            <a:avLst/>
          </a:prstGeom>
        </p:spPr>
      </p:pic>
      <p:sp>
        <p:nvSpPr>
          <p:cNvPr id="37" name=""/>
          <p:cNvSpPr txBox="1"/>
          <p:nvPr/>
        </p:nvSpPr>
        <p:spPr>
          <a:xfrm>
            <a:off x="335359" y="6340307"/>
            <a:ext cx="8233085" cy="216525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 b="1"/>
              <a:t>[</a:t>
            </a:r>
            <a:r>
              <a:rPr lang="ko-KR" altLang="en-US" b="1"/>
              <a:t>관리자 - 새상품등록 페이지]</a:t>
            </a:r>
            <a:endParaRPr lang="ko-KR" altLang="en-US" b="1"/>
          </a:p>
          <a:p>
            <a:pPr algn="ctr">
              <a:defRPr lang="ko-KR" altLang="en-US"/>
            </a:pPr>
            <a:r>
              <a:rPr lang="ko-KR" altLang="en-US" b="1"/>
              <a:t> </a:t>
            </a:r>
            <a:endParaRPr lang="ko-KR" altLang="en-US" b="1"/>
          </a:p>
          <a:p>
            <a:pPr algn="ctr">
              <a:defRPr lang="ko-KR" altLang="en-US"/>
            </a:pPr>
            <a:endParaRPr lang="ko-KR" altLang="en-US" b="1"/>
          </a:p>
          <a:p>
            <a:pPr algn="ctr">
              <a:defRPr lang="ko-KR" altLang="en-US"/>
            </a:pPr>
            <a:endParaRPr lang="ko-KR" altLang="en-US" b="1"/>
          </a:p>
          <a:p>
            <a:pPr algn="ctr"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cxnSp>
        <p:nvCxnSpPr>
          <p:cNvPr id="60" name=""/>
          <p:cNvCxnSpPr/>
          <p:nvPr/>
        </p:nvCxnSpPr>
        <p:spPr>
          <a:xfrm>
            <a:off x="0" y="4293096"/>
            <a:ext cx="9144000" cy="0"/>
          </a:xfrm>
          <a:prstGeom prst="line">
            <a:avLst/>
          </a:prstGeom>
          <a:ln w="25400" algn="ctr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359532" y="6165304"/>
            <a:ext cx="8233085" cy="216716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 b="1"/>
              <a:t>[</a:t>
            </a:r>
            <a:r>
              <a:rPr lang="ko-KR" altLang="en-US" b="1"/>
              <a:t>관리자 - 상품정보 수정 / 삭제]</a:t>
            </a:r>
            <a:endParaRPr lang="ko-KR" altLang="en-US" b="1"/>
          </a:p>
          <a:p>
            <a:pPr algn="ctr">
              <a:defRPr lang="ko-KR" altLang="en-US"/>
            </a:pPr>
            <a:r>
              <a:rPr lang="ko-KR" altLang="en-US" b="1"/>
              <a:t> </a:t>
            </a:r>
            <a:endParaRPr lang="ko-KR" altLang="en-US" b="1"/>
          </a:p>
          <a:p>
            <a:pPr algn="ctr">
              <a:defRPr lang="ko-KR" altLang="en-US"/>
            </a:pPr>
            <a:endParaRPr lang="ko-KR" altLang="en-US" b="1"/>
          </a:p>
          <a:p>
            <a:pPr algn="ctr">
              <a:defRPr lang="ko-KR" altLang="en-US"/>
            </a:pPr>
            <a:endParaRPr lang="ko-KR" altLang="en-US" b="1"/>
          </a:p>
          <a:p>
            <a:pPr algn="ctr"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88740"/>
            <a:ext cx="4752020" cy="4752528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04048" y="944723"/>
            <a:ext cx="4139952" cy="4860540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4"/>
          <a:srcRect l="38660" b="250"/>
          <a:stretch>
            <a:fillRect/>
          </a:stretch>
        </p:blipFill>
        <p:spPr>
          <a:xfrm>
            <a:off x="3059832" y="3140968"/>
            <a:ext cx="2648011" cy="1162647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63" name=""/>
          <p:cNvSpPr/>
          <p:nvPr/>
        </p:nvSpPr>
        <p:spPr>
          <a:xfrm>
            <a:off x="4355976" y="2024844"/>
            <a:ext cx="900100" cy="3960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7" name=""/>
          <p:cNvSpPr/>
          <p:nvPr/>
        </p:nvSpPr>
        <p:spPr>
          <a:xfrm>
            <a:off x="7020272" y="5337212"/>
            <a:ext cx="756084" cy="504056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5"/>
          <a:srcRect l="24900" t="15490" r="6870" b="20420"/>
          <a:stretch>
            <a:fillRect/>
          </a:stretch>
        </p:blipFill>
        <p:spPr>
          <a:xfrm>
            <a:off x="3059832" y="4581128"/>
            <a:ext cx="2664296" cy="972108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</p:pic>
      <p:cxnSp>
        <p:nvCxnSpPr>
          <p:cNvPr id="69" name=""/>
          <p:cNvCxnSpPr>
            <a:stCxn id="67" idx="1"/>
            <a:endCxn id="68" idx="3"/>
          </p:cNvCxnSpPr>
          <p:nvPr/>
        </p:nvCxnSpPr>
        <p:spPr>
          <a:xfrm rot="10800000">
            <a:off x="5724128" y="5067182"/>
            <a:ext cx="1296144" cy="522058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 rot="0">
            <a:off x="3369325" y="3468383"/>
            <a:ext cx="3849570" cy="400110"/>
            <a:chOff x="5033173" y="2647511"/>
            <a:chExt cx="3849570" cy="400110"/>
          </a:xfrm>
        </p:grpSpPr>
        <p:sp>
          <p:nvSpPr>
            <p:cNvPr id="97" name="TextBox 96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개발환경 및 목적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1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 rot="0">
            <a:off x="3369325" y="3877958"/>
            <a:ext cx="3849570" cy="400110"/>
            <a:chOff x="5033173" y="2647511"/>
            <a:chExt cx="3849570" cy="400110"/>
          </a:xfrm>
        </p:grpSpPr>
        <p:sp>
          <p:nvSpPr>
            <p:cNvPr id="100" name="TextBox 99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프로젝트 흐름도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2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 rot="0">
            <a:off x="3369325" y="4287533"/>
            <a:ext cx="3849570" cy="400110"/>
            <a:chOff x="5033173" y="2647511"/>
            <a:chExt cx="3849570" cy="400110"/>
          </a:xfrm>
        </p:grpSpPr>
        <p:sp>
          <p:nvSpPr>
            <p:cNvPr id="103" name="TextBox 102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주요내용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3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3252905" y="2096852"/>
            <a:ext cx="5795423" cy="9001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3000" b="1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Android </a:t>
            </a:r>
            <a:r>
              <a:rPr lang="ko-KR" altLang="en-US" sz="3000" b="1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팀프로젝트</a:t>
            </a:r>
            <a:endParaRPr lang="ko-KR" altLang="en-US" sz="3000" b="1" spc="-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defRPr lang="ko-KR" altLang="en-US"/>
            </a:pPr>
            <a:r>
              <a:rPr lang="ko-KR" altLang="en-US" sz="2800">
                <a:solidFill>
                  <a:schemeClr val="bg2">
                    <a:lumMod val="50000"/>
                  </a:schemeClr>
                </a:solidFill>
              </a:rPr>
              <a:t>- 우정테스트 게임앱</a:t>
            </a:r>
            <a:endParaRPr lang="ko-KR" altLang="en-US" sz="2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6600" b="0" spc="-50">
                <a:solidFill>
                  <a:srgbClr val="e5dbd2"/>
                </a:solidFill>
                <a:latin typeface="+mn-ea"/>
              </a:rPr>
              <a:t>Ⅱ</a:t>
            </a:r>
            <a:endParaRPr lang="en-US" altLang="ko-KR" sz="6600" b="0" spc="-50">
              <a:solidFill>
                <a:srgbClr val="e5dbd2"/>
              </a:solidFill>
              <a:latin typeface="+mn-ea"/>
            </a:endParaRPr>
          </a:p>
        </p:txBody>
      </p:sp>
      <p:sp>
        <p:nvSpPr>
          <p:cNvPr id="112" name=""/>
          <p:cNvSpPr/>
          <p:nvPr/>
        </p:nvSpPr>
        <p:spPr>
          <a:xfrm>
            <a:off x="119336" y="6129300"/>
            <a:ext cx="1332148" cy="72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875420" y="2024844"/>
            <a:ext cx="2698433" cy="555928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3700" b="1">
                <a:solidFill>
                  <a:srgbClr val="f86b74"/>
                </a:solidFill>
                <a:latin typeface="+mn-ea"/>
              </a:rPr>
              <a:t>PROJECT</a:t>
            </a:r>
            <a:endParaRPr lang="en-US" altLang="ko-KR" sz="3700" b="1">
              <a:solidFill>
                <a:srgbClr val="f86b74"/>
              </a:solidFill>
              <a:latin typeface="+mn-ea"/>
            </a:endParaRPr>
          </a:p>
        </p:txBody>
      </p:sp>
      <p:grpSp>
        <p:nvGrpSpPr>
          <p:cNvPr id="46" name=""/>
          <p:cNvGrpSpPr/>
          <p:nvPr/>
        </p:nvGrpSpPr>
        <p:grpSpPr>
          <a:xfrm rot="0">
            <a:off x="4572000" y="2420887"/>
            <a:ext cx="3960473" cy="864096"/>
            <a:chOff x="4847658" y="2564903"/>
            <a:chExt cx="3912638" cy="864684"/>
          </a:xfrm>
        </p:grpSpPr>
        <p:grpSp>
          <p:nvGrpSpPr>
            <p:cNvPr id="21" name="그룹 20"/>
            <p:cNvGrpSpPr/>
            <p:nvPr/>
          </p:nvGrpSpPr>
          <p:grpSpPr>
            <a:xfrm rot="0">
              <a:off x="4847658" y="2564903"/>
              <a:ext cx="3912638" cy="400110"/>
              <a:chOff x="4922966" y="3008578"/>
              <a:chExt cx="3912638" cy="40011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45815" y="3008578"/>
                <a:ext cx="3589789" cy="400110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>
                  <a:spcAft>
                    <a:spcPts val="1000"/>
                  </a:spcAft>
                  <a:buClr>
                    <a:srgbClr val="977399"/>
                  </a:buClr>
                  <a:defRPr lang="ko-KR" altLang="en-US"/>
                </a:pPr>
                <a:r>
                  <a:rPr lang="en-US" altLang="ko-KR" sz="2000" b="1" spc="-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JSP/SERVLET </a:t>
                </a:r>
                <a:r>
                  <a:rPr lang="ko-KR" altLang="en-US" sz="2000" b="1" spc="-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프로젝트</a:t>
                </a:r>
                <a:endParaRPr lang="ko-KR" altLang="en-US" sz="2000" b="1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922966" y="3062625"/>
                <a:ext cx="309434" cy="309434"/>
              </a:xfrm>
              <a:prstGeom prst="rect">
                <a:avLst/>
              </a:prstGeom>
              <a:solidFill>
                <a:srgbClr val="f86b74"/>
              </a:solidFill>
            </p:spPr>
            <p:txBody>
              <a:bodyPr wrap="none" lIns="36000" tIns="36000" rIns="36000" anchor="ctr">
                <a:noAutofit/>
              </a:bodyPr>
              <a:lstStyle/>
              <a:p>
                <a:pPr algn="ctr">
                  <a:spcAft>
                    <a:spcPts val="1000"/>
                  </a:spcAft>
                  <a:buClr>
                    <a:srgbClr val="977399"/>
                  </a:buClr>
                  <a:defRPr lang="ko-KR" altLang="en-US"/>
                </a:pPr>
                <a:r>
                  <a:rPr lang="en-US" altLang="ko-KR" sz="2000" b="0" spc="-50">
                    <a:solidFill>
                      <a:schemeClr val="bg1"/>
                    </a:solidFill>
                    <a:latin typeface="+mn-ea"/>
                  </a:rPr>
                  <a:t>Ⅰ</a:t>
                </a:r>
                <a:endParaRPr lang="en-US" altLang="ko-KR" sz="2000" b="0" spc="-5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45" name=""/>
            <p:cNvSpPr txBox="1"/>
            <p:nvPr/>
          </p:nvSpPr>
          <p:spPr>
            <a:xfrm>
              <a:off x="5159894" y="3063435"/>
              <a:ext cx="2628291" cy="36615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 lang="ko-KR" altLang="en-US"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</a:rPr>
                <a:t>- 운동복 쇼핑몰 </a:t>
              </a:r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7" name=""/>
          <p:cNvGrpSpPr/>
          <p:nvPr/>
        </p:nvGrpSpPr>
        <p:grpSpPr>
          <a:xfrm rot="0">
            <a:off x="4572000" y="4653135"/>
            <a:ext cx="3960473" cy="864094"/>
            <a:chOff x="4847657" y="2564903"/>
            <a:chExt cx="3912638" cy="864310"/>
          </a:xfrm>
        </p:grpSpPr>
        <p:grpSp>
          <p:nvGrpSpPr>
            <p:cNvPr id="48" name="그룹 20"/>
            <p:cNvGrpSpPr/>
            <p:nvPr/>
          </p:nvGrpSpPr>
          <p:grpSpPr>
            <a:xfrm rot="0">
              <a:off x="4847657" y="2564903"/>
              <a:ext cx="3912638" cy="400110"/>
              <a:chOff x="4922966" y="3008577"/>
              <a:chExt cx="3912638" cy="400110"/>
            </a:xfrm>
          </p:grpSpPr>
          <p:sp>
            <p:nvSpPr>
              <p:cNvPr id="49" name="TextBox 14"/>
              <p:cNvSpPr txBox="1"/>
              <p:nvPr/>
            </p:nvSpPr>
            <p:spPr>
              <a:xfrm>
                <a:off x="5245815" y="3008577"/>
                <a:ext cx="3589789" cy="400110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>
                  <a:spcAft>
                    <a:spcPts val="1000"/>
                  </a:spcAft>
                  <a:buClr>
                    <a:srgbClr val="977399"/>
                  </a:buClr>
                  <a:defRPr lang="ko-KR" altLang="en-US"/>
                </a:pPr>
                <a:r>
                  <a:rPr lang="en-US" altLang="ko-KR" sz="2000" b="1" spc="-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Spring boot/React </a:t>
                </a:r>
                <a:r>
                  <a:rPr lang="ko-KR" altLang="en-US" sz="2000" b="1" spc="-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프로젝트1</a:t>
                </a:r>
                <a:endParaRPr lang="ko-KR" altLang="en-US" sz="2000" b="1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0" name="TextBox 21"/>
              <p:cNvSpPr txBox="1"/>
              <p:nvPr/>
            </p:nvSpPr>
            <p:spPr>
              <a:xfrm>
                <a:off x="4922966" y="3062625"/>
                <a:ext cx="309434" cy="309434"/>
              </a:xfrm>
              <a:prstGeom prst="rect">
                <a:avLst/>
              </a:prstGeom>
              <a:solidFill>
                <a:srgbClr val="f86b74"/>
              </a:solidFill>
            </p:spPr>
            <p:txBody>
              <a:bodyPr wrap="none" lIns="36000" tIns="36000" rIns="36000" anchor="ctr">
                <a:noAutofit/>
              </a:bodyPr>
              <a:lstStyle/>
              <a:p>
                <a:pPr algn="ctr">
                  <a:spcAft>
                    <a:spcPts val="1000"/>
                  </a:spcAft>
                  <a:buClr>
                    <a:srgbClr val="977399"/>
                  </a:buClr>
                  <a:defRPr lang="ko-KR" altLang="en-US"/>
                </a:pPr>
                <a:r>
                  <a:rPr lang="en-US" altLang="ko-KR" sz="2000" b="0" spc="-50">
                    <a:solidFill>
                      <a:schemeClr val="bg1"/>
                    </a:solidFill>
                    <a:latin typeface="+mn-ea"/>
                  </a:rPr>
                  <a:t>Ⅲ</a:t>
                </a:r>
                <a:endParaRPr lang="en-US" altLang="ko-KR" sz="2000" b="0" spc="-5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51" name=""/>
            <p:cNvSpPr txBox="1"/>
            <p:nvPr/>
          </p:nvSpPr>
          <p:spPr>
            <a:xfrm>
              <a:off x="5159896" y="3063434"/>
              <a:ext cx="2628290" cy="365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</a:rPr>
                <a:t>- 가족블로그</a:t>
              </a:r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"/>
          <p:cNvGrpSpPr/>
          <p:nvPr/>
        </p:nvGrpSpPr>
        <p:grpSpPr>
          <a:xfrm rot="0">
            <a:off x="4572000" y="3537010"/>
            <a:ext cx="3960473" cy="864096"/>
            <a:chOff x="4847658" y="2564902"/>
            <a:chExt cx="3912638" cy="865825"/>
          </a:xfrm>
        </p:grpSpPr>
        <p:grpSp>
          <p:nvGrpSpPr>
            <p:cNvPr id="53" name="그룹 20"/>
            <p:cNvGrpSpPr/>
            <p:nvPr/>
          </p:nvGrpSpPr>
          <p:grpSpPr>
            <a:xfrm rot="0">
              <a:off x="4847658" y="2564902"/>
              <a:ext cx="3912638" cy="400110"/>
              <a:chOff x="4922966" y="3008577"/>
              <a:chExt cx="3912638" cy="400110"/>
            </a:xfrm>
          </p:grpSpPr>
          <p:sp>
            <p:nvSpPr>
              <p:cNvPr id="54" name="TextBox 14"/>
              <p:cNvSpPr txBox="1"/>
              <p:nvPr/>
            </p:nvSpPr>
            <p:spPr>
              <a:xfrm>
                <a:off x="5245815" y="3008577"/>
                <a:ext cx="3589789" cy="400110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>
                  <a:spcAft>
                    <a:spcPts val="1000"/>
                  </a:spcAft>
                  <a:buClr>
                    <a:srgbClr val="977399"/>
                  </a:buClr>
                  <a:defRPr lang="ko-KR" altLang="en-US"/>
                </a:pPr>
                <a:r>
                  <a:rPr lang="en-US" altLang="ko-KR" sz="2000" b="1" spc="-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Android </a:t>
                </a:r>
                <a:r>
                  <a:rPr lang="ko-KR" altLang="en-US" sz="2000" b="1" spc="-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프로젝트</a:t>
                </a:r>
                <a:endParaRPr lang="ko-KR" altLang="en-US" sz="2000" b="1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5" name="TextBox 21"/>
              <p:cNvSpPr txBox="1"/>
              <p:nvPr/>
            </p:nvSpPr>
            <p:spPr>
              <a:xfrm>
                <a:off x="4922966" y="3062625"/>
                <a:ext cx="309434" cy="309434"/>
              </a:xfrm>
              <a:prstGeom prst="rect">
                <a:avLst/>
              </a:prstGeom>
              <a:solidFill>
                <a:srgbClr val="f86b74"/>
              </a:solidFill>
            </p:spPr>
            <p:txBody>
              <a:bodyPr wrap="none" lIns="36000" tIns="36000" rIns="36000" anchor="ctr">
                <a:noAutofit/>
              </a:bodyPr>
              <a:lstStyle/>
              <a:p>
                <a:pPr algn="ctr">
                  <a:spcAft>
                    <a:spcPts val="1000"/>
                  </a:spcAft>
                  <a:buClr>
                    <a:srgbClr val="977399"/>
                  </a:buClr>
                  <a:defRPr lang="ko-KR" altLang="en-US"/>
                </a:pPr>
                <a:r>
                  <a:rPr lang="en-US" altLang="ko-KR" sz="2000" b="0" spc="-50">
                    <a:solidFill>
                      <a:schemeClr val="bg1"/>
                    </a:solidFill>
                    <a:latin typeface="+mn-ea"/>
                  </a:rPr>
                  <a:t>Ⅱ</a:t>
                </a:r>
                <a:endParaRPr lang="en-US" altLang="ko-KR" sz="2000" b="0" spc="-5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56" name=""/>
            <p:cNvSpPr txBox="1"/>
            <p:nvPr/>
          </p:nvSpPr>
          <p:spPr>
            <a:xfrm>
              <a:off x="5159895" y="3063434"/>
              <a:ext cx="2628291" cy="367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</a:rPr>
                <a:t>- 우정테스트 게임앱</a:t>
              </a:r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72" name=""/>
          <p:cNvGrpSpPr/>
          <p:nvPr/>
        </p:nvGrpSpPr>
        <p:grpSpPr>
          <a:xfrm rot="0">
            <a:off x="4572000" y="5733259"/>
            <a:ext cx="3888433" cy="865660"/>
            <a:chOff x="4847658" y="2564907"/>
            <a:chExt cx="3912639" cy="865131"/>
          </a:xfrm>
        </p:grpSpPr>
        <p:grpSp>
          <p:nvGrpSpPr>
            <p:cNvPr id="73" name="그룹 20"/>
            <p:cNvGrpSpPr/>
            <p:nvPr/>
          </p:nvGrpSpPr>
          <p:grpSpPr>
            <a:xfrm rot="0">
              <a:off x="4847658" y="2564907"/>
              <a:ext cx="3912639" cy="400110"/>
              <a:chOff x="4922965" y="3008578"/>
              <a:chExt cx="3912639" cy="400110"/>
            </a:xfrm>
          </p:grpSpPr>
          <p:sp>
            <p:nvSpPr>
              <p:cNvPr id="74" name="TextBox 14"/>
              <p:cNvSpPr txBox="1"/>
              <p:nvPr/>
            </p:nvSpPr>
            <p:spPr>
              <a:xfrm>
                <a:off x="5245815" y="3008578"/>
                <a:ext cx="3589789" cy="400110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>
                  <a:spcAft>
                    <a:spcPts val="1000"/>
                  </a:spcAft>
                  <a:buClr>
                    <a:srgbClr val="977399"/>
                  </a:buClr>
                  <a:defRPr lang="ko-KR" altLang="en-US"/>
                </a:pPr>
                <a:r>
                  <a:rPr lang="en-US" altLang="ko-KR" sz="2000" b="1" spc="-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Spring boot/React </a:t>
                </a:r>
                <a:r>
                  <a:rPr lang="ko-KR" altLang="en-US" sz="2000" b="1" spc="-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프로젝트2</a:t>
                </a:r>
                <a:endParaRPr lang="ko-KR" altLang="en-US" sz="2000" b="1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5" name="TextBox 21"/>
              <p:cNvSpPr txBox="1"/>
              <p:nvPr/>
            </p:nvSpPr>
            <p:spPr>
              <a:xfrm>
                <a:off x="4922965" y="3094945"/>
                <a:ext cx="309434" cy="309434"/>
              </a:xfrm>
              <a:prstGeom prst="rect">
                <a:avLst/>
              </a:prstGeom>
              <a:solidFill>
                <a:srgbClr val="f86b74"/>
              </a:solidFill>
            </p:spPr>
            <p:txBody>
              <a:bodyPr wrap="none" lIns="36000" tIns="36000" rIns="36000" anchor="ctr">
                <a:noAutofit/>
              </a:bodyPr>
              <a:lstStyle/>
              <a:p>
                <a:pPr algn="ctr">
                  <a:spcAft>
                    <a:spcPts val="1000"/>
                  </a:spcAft>
                  <a:buClr>
                    <a:srgbClr val="977399"/>
                  </a:buClr>
                  <a:defRPr lang="ko-KR" altLang="en-US"/>
                </a:pPr>
                <a:r>
                  <a:rPr lang="en-US" altLang="ko-KR" sz="2000" b="0" spc="-50">
                    <a:solidFill>
                      <a:schemeClr val="bg1"/>
                    </a:solidFill>
                    <a:latin typeface="+mn-ea"/>
                  </a:rPr>
                  <a:t>Ⅳ</a:t>
                </a:r>
                <a:endParaRPr lang="en-US" altLang="ko-KR" sz="2000" b="0" spc="-5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76" name=""/>
            <p:cNvSpPr txBox="1"/>
            <p:nvPr/>
          </p:nvSpPr>
          <p:spPr>
            <a:xfrm>
              <a:off x="5159896" y="3063435"/>
              <a:ext cx="3312369" cy="366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</a:rPr>
                <a:t>- 영상채팅 프로그램 (홈술)</a:t>
              </a:r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77" name=""/>
          <p:cNvSpPr/>
          <p:nvPr/>
        </p:nvSpPr>
        <p:spPr>
          <a:xfrm>
            <a:off x="119336" y="6129300"/>
            <a:ext cx="1332148" cy="72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5dbd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8424936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Ⅱ.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Android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</a:t>
            </a:r>
            <a:r>
              <a:rPr lang="ko-KR" altLang="en-US" sz="2600" b="1" spc="-50">
                <a:solidFill>
                  <a:srgbClr val="1b1760"/>
                </a:solidFill>
              </a:rPr>
              <a:t> - 개발환경 및 목적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우정테스트 게임앱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695400" y="1545563"/>
            <a:ext cx="2772308" cy="7004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4000" b="1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40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ko-KR" altLang="en-US" sz="2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19572" y="3609020"/>
            <a:ext cx="2772308" cy="699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개발목적</a:t>
            </a:r>
            <a:endParaRPr lang="ko-KR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 rot="16200000" flipH="1">
            <a:off x="2711624" y="2013615"/>
            <a:ext cx="1656184" cy="0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16200000" flipH="1">
            <a:off x="2627784" y="4077072"/>
            <a:ext cx="1800200" cy="0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/>
          <p:cNvSpPr txBox="1"/>
          <p:nvPr/>
        </p:nvSpPr>
        <p:spPr>
          <a:xfrm>
            <a:off x="3743908" y="1412776"/>
            <a:ext cx="4896544" cy="11856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• OS : Window 10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DBMS : </a:t>
            </a:r>
            <a:r>
              <a:rPr lang="en-US" altLang="ko-KR"/>
              <a:t>Oracle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• Language : JAVA</a:t>
            </a:r>
            <a:r>
              <a:rPr lang="en-US" altLang="ko-KR"/>
              <a:t>, Xml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• Editor : </a:t>
            </a:r>
            <a:r>
              <a:rPr lang="en-US" altLang="ko-KR"/>
              <a:t>AndroidStudio</a:t>
            </a:r>
            <a:r>
              <a:rPr lang="ko-KR" altLang="en-US"/>
              <a:t>, </a:t>
            </a:r>
            <a:r>
              <a:rPr lang="en-US" altLang="ko-KR"/>
              <a:t>Eclipse</a:t>
            </a:r>
            <a:endParaRPr lang="en-US" altLang="ko-KR"/>
          </a:p>
        </p:txBody>
      </p:sp>
      <p:sp>
        <p:nvSpPr>
          <p:cNvPr id="33" name=""/>
          <p:cNvSpPr txBox="1"/>
          <p:nvPr/>
        </p:nvSpPr>
        <p:spPr>
          <a:xfrm>
            <a:off x="3743908" y="3275609"/>
            <a:ext cx="5004556" cy="173756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• </a:t>
            </a:r>
            <a:r>
              <a:rPr lang="en-US" altLang="ko-KR"/>
              <a:t>20</a:t>
            </a:r>
            <a:r>
              <a:rPr lang="ko-KR" altLang="en-US"/>
              <a:t>가지 항목의 일치도에 따라 친구사이의             취향과 우정점수를 확인할 수 있음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안드로이드스튜디오와 이클립스를 연동시켜 기능구현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719572" y="5517232"/>
            <a:ext cx="2772308" cy="70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>
                <a:solidFill>
                  <a:schemeClr val="bg1">
                    <a:lumMod val="50000"/>
                  </a:schemeClr>
                </a:solidFill>
              </a:rPr>
              <a:t>03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담당역할</a:t>
            </a:r>
            <a:endParaRPr lang="ko-KR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" name=""/>
          <p:cNvCxnSpPr/>
          <p:nvPr/>
        </p:nvCxnSpPr>
        <p:spPr>
          <a:xfrm rot="16200000" flipH="1">
            <a:off x="2915816" y="5985284"/>
            <a:ext cx="1224136" cy="0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3707904" y="5553236"/>
            <a:ext cx="4788532" cy="903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• 3명이 진행한 프로젝트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전체적인 디자인/ 시각효과/ 우정점수 산출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부분 담당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Ⅱ.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Android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</a:t>
            </a:r>
            <a:r>
              <a:rPr lang="ko-KR" altLang="en-US" sz="2600" b="1" spc="-50">
                <a:solidFill>
                  <a:srgbClr val="1b1760"/>
                </a:solidFill>
              </a:rPr>
              <a:t> - 흐름도</a:t>
            </a:r>
            <a:r>
              <a:rPr lang="ko-KR" altLang="en-US" sz="2200">
                <a:solidFill>
                  <a:srgbClr val="1b1760"/>
                </a:solidFill>
              </a:rPr>
              <a:t>     </a:t>
            </a:r>
            <a:endParaRPr lang="ko-KR" altLang="en-US" sz="2200">
              <a:solidFill>
                <a:srgbClr val="1b1760"/>
              </a:solidFill>
            </a:endParaRPr>
          </a:p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우정테스트 게임앱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7668" y="1088740"/>
            <a:ext cx="6368663" cy="576926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5976156" y="1124744"/>
            <a:ext cx="1764196" cy="648072"/>
          </a:xfrm>
          <a:prstGeom prst="ellipse">
            <a:avLst/>
          </a:prstGeom>
          <a:noFill/>
          <a:ln w="25400" algn="ctr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로딩화면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"/>
          <p:cNvSpPr/>
          <p:nvPr/>
        </p:nvSpPr>
        <p:spPr>
          <a:xfrm>
            <a:off x="6012160" y="2600908"/>
            <a:ext cx="1764196" cy="648072"/>
          </a:xfrm>
          <a:prstGeom prst="ellipse">
            <a:avLst/>
          </a:prstGeom>
          <a:noFill/>
          <a:ln w="25400" algn="ctr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메인화면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"/>
          <p:cNvSpPr/>
          <p:nvPr/>
        </p:nvSpPr>
        <p:spPr>
          <a:xfrm>
            <a:off x="215516" y="3248980"/>
            <a:ext cx="2592288" cy="648072"/>
          </a:xfrm>
          <a:prstGeom prst="ellipse">
            <a:avLst/>
          </a:prstGeom>
          <a:noFill/>
          <a:ln w="25400" algn="ctr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나홀로 테스트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"/>
          <p:cNvSpPr/>
          <p:nvPr/>
        </p:nvSpPr>
        <p:spPr>
          <a:xfrm>
            <a:off x="7236296" y="3861048"/>
            <a:ext cx="1800200" cy="900100"/>
          </a:xfrm>
          <a:prstGeom prst="ellipse">
            <a:avLst/>
          </a:prstGeom>
          <a:noFill/>
          <a:ln w="25400" algn="ctr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친구와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테스트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"/>
          <p:cNvSpPr/>
          <p:nvPr/>
        </p:nvSpPr>
        <p:spPr>
          <a:xfrm>
            <a:off x="7272300" y="5589240"/>
            <a:ext cx="1764196" cy="648072"/>
          </a:xfrm>
          <a:prstGeom prst="ellipse">
            <a:avLst/>
          </a:prstGeom>
          <a:noFill/>
          <a:ln w="25400" algn="ctr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결과화면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2" name=""/>
          <p:cNvCxnSpPr>
            <a:endCxn id="37" idx="2"/>
          </p:cNvCxnSpPr>
          <p:nvPr/>
        </p:nvCxnSpPr>
        <p:spPr>
          <a:xfrm>
            <a:off x="5472100" y="1448780"/>
            <a:ext cx="504056" cy="0"/>
          </a:xfrm>
          <a:prstGeom prst="straightConnector1">
            <a:avLst/>
          </a:prstGeom>
          <a:ln w="25400" algn="ctr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"/>
          <p:cNvCxnSpPr/>
          <p:nvPr/>
        </p:nvCxnSpPr>
        <p:spPr>
          <a:xfrm>
            <a:off x="5508104" y="2924944"/>
            <a:ext cx="504056" cy="0"/>
          </a:xfrm>
          <a:prstGeom prst="straightConnector1">
            <a:avLst/>
          </a:prstGeom>
          <a:ln w="25400" algn="ctr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/>
          <p:nvPr/>
        </p:nvCxnSpPr>
        <p:spPr>
          <a:xfrm>
            <a:off x="6876256" y="4077072"/>
            <a:ext cx="504056" cy="0"/>
          </a:xfrm>
          <a:prstGeom prst="straightConnector1">
            <a:avLst/>
          </a:prstGeom>
          <a:ln w="25400" algn="ctr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"/>
          <p:cNvCxnSpPr/>
          <p:nvPr/>
        </p:nvCxnSpPr>
        <p:spPr>
          <a:xfrm>
            <a:off x="6948264" y="5697252"/>
            <a:ext cx="504056" cy="0"/>
          </a:xfrm>
          <a:prstGeom prst="straightConnector1">
            <a:avLst/>
          </a:prstGeom>
          <a:ln w="25400" algn="ctr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"/>
          <p:cNvCxnSpPr>
            <a:endCxn id="39" idx="4"/>
          </p:cNvCxnSpPr>
          <p:nvPr/>
        </p:nvCxnSpPr>
        <p:spPr>
          <a:xfrm rot="16200000" flipV="1">
            <a:off x="1457654" y="3951058"/>
            <a:ext cx="396044" cy="288032"/>
          </a:xfrm>
          <a:prstGeom prst="straightConnector1">
            <a:avLst/>
          </a:prstGeom>
          <a:ln w="25400" algn="ctr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Ⅱ.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Android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</a:t>
            </a:r>
            <a:r>
              <a:rPr lang="ko-KR" altLang="en-US" sz="2600" b="1" spc="-50">
                <a:solidFill>
                  <a:srgbClr val="1b1760"/>
                </a:solidFill>
              </a:rPr>
              <a:t> </a:t>
            </a:r>
            <a:r>
              <a:rPr lang="ko-KR" altLang="en-US" sz="2600" b="1">
                <a:solidFill>
                  <a:srgbClr val="1b1760"/>
                </a:solidFill>
              </a:rPr>
              <a:t>- 주요내용  </a:t>
            </a:r>
            <a:r>
              <a:rPr lang="ko-KR" altLang="en-US" sz="2200">
                <a:solidFill>
                  <a:srgbClr val="1b1760"/>
                </a:solidFill>
              </a:rPr>
              <a:t> </a:t>
            </a:r>
            <a:endParaRPr lang="ko-KR" altLang="en-US" sz="2200">
              <a:solidFill>
                <a:srgbClr val="1b1760"/>
              </a:solidFill>
            </a:endParaRPr>
          </a:p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우정테스트 게임앱</a:t>
            </a:r>
            <a:endParaRPr lang="ko-KR" altLang="en-US" sz="2200">
              <a:solidFill>
                <a:srgbClr val="1b1760"/>
              </a:solidFill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449781" y="1234868"/>
            <a:ext cx="8334687" cy="5362482"/>
            <a:chOff x="899561" y="1448696"/>
            <a:chExt cx="7416837" cy="4630544"/>
          </a:xfrm>
        </p:grpSpPr>
        <p:pic>
          <p:nvPicPr>
            <p:cNvPr id="47" name="그림 26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99561" y="1448752"/>
              <a:ext cx="2160270" cy="3960495"/>
            </a:xfrm>
            <a:prstGeom prst="rect">
              <a:avLst/>
            </a:prstGeom>
          </p:spPr>
        </p:pic>
        <p:sp>
          <p:nvSpPr>
            <p:cNvPr id="48" name="TextBox 27"/>
            <p:cNvSpPr txBox="1"/>
            <p:nvPr/>
          </p:nvSpPr>
          <p:spPr>
            <a:xfrm>
              <a:off x="899591" y="5553207"/>
              <a:ext cx="2160240" cy="526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/>
              </a:pPr>
              <a:r>
                <a:rPr lang="ko-KR" altLang="en-US" sz="1700" b="1">
                  <a:latin typeface="한컴 윤고딕 740"/>
                  <a:ea typeface="한컴 윤고딕 740"/>
                </a:rPr>
                <a:t> [로딩화면]</a:t>
              </a:r>
              <a:endParaRPr lang="ko-KR" altLang="en-US" sz="1700" b="1">
                <a:latin typeface="한컴 윤고딕 740"/>
                <a:ea typeface="한컴 윤고딕 740"/>
              </a:endParaRPr>
            </a:p>
            <a:p>
              <a:pPr algn="ctr">
                <a:defRPr lang="ko-KR"/>
              </a:pPr>
              <a:r>
                <a:rPr lang="ko-KR" altLang="en-US" sz="1700">
                  <a:latin typeface="한컴 윤고딕 740"/>
                  <a:ea typeface="한컴 윤고딕 740"/>
                </a:rPr>
                <a:t>(3초 후 메인으로 이동)</a:t>
              </a:r>
              <a:endParaRPr lang="ko-KR" altLang="en-US" sz="1700">
                <a:latin typeface="한컴 윤고딕 740"/>
                <a:ea typeface="한컴 윤고딕 740"/>
              </a:endParaRPr>
            </a:p>
          </p:txBody>
        </p:sp>
        <p:pic>
          <p:nvPicPr>
            <p:cNvPr id="49" name="그림 28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91850" y="1448696"/>
              <a:ext cx="2160270" cy="3960495"/>
            </a:xfrm>
            <a:prstGeom prst="rect">
              <a:avLst/>
            </a:prstGeom>
          </p:spPr>
        </p:pic>
        <p:pic>
          <p:nvPicPr>
            <p:cNvPr id="50" name="그림 2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84137" y="1448752"/>
              <a:ext cx="2160270" cy="3960495"/>
            </a:xfrm>
            <a:prstGeom prst="rect">
              <a:avLst/>
            </a:prstGeom>
          </p:spPr>
        </p:pic>
        <p:sp>
          <p:nvSpPr>
            <p:cNvPr id="51" name="TextBox 30"/>
            <p:cNvSpPr txBox="1"/>
            <p:nvPr/>
          </p:nvSpPr>
          <p:spPr>
            <a:xfrm>
              <a:off x="3563888" y="5568408"/>
              <a:ext cx="2016224" cy="299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/>
              </a:pPr>
              <a:r>
                <a:rPr lang="ko-KR" altLang="en-US" sz="1700" b="1">
                  <a:latin typeface="한컴 윤고딕 740"/>
                  <a:ea typeface="한컴 윤고딕 740"/>
                </a:rPr>
                <a:t>[메인화면]</a:t>
              </a:r>
              <a:endParaRPr lang="ko-KR" altLang="en-US" sz="1700" b="1">
                <a:latin typeface="한컴 윤고딕 740"/>
                <a:ea typeface="한컴 윤고딕 740"/>
              </a:endParaRPr>
            </a:p>
          </p:txBody>
        </p:sp>
        <p:sp>
          <p:nvSpPr>
            <p:cNvPr id="52" name="TextBox 31"/>
            <p:cNvSpPr txBox="1"/>
            <p:nvPr/>
          </p:nvSpPr>
          <p:spPr>
            <a:xfrm>
              <a:off x="6012144" y="5568408"/>
              <a:ext cx="2304255" cy="299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/>
              </a:pPr>
              <a:r>
                <a:rPr lang="ko-KR" altLang="en-US" sz="1700">
                  <a:latin typeface="한컴 윤고딕 740"/>
                  <a:ea typeface="한컴 윤고딕 740"/>
                </a:rPr>
                <a:t>이름입력 </a:t>
              </a:r>
              <a:r>
                <a:rPr lang="en-US" altLang="ko-KR" sz="1700">
                  <a:latin typeface="한컴 윤고딕 740"/>
                  <a:ea typeface="한컴 윤고딕 740"/>
                </a:rPr>
                <a:t>→</a:t>
              </a:r>
              <a:r>
                <a:rPr lang="ko-KR" altLang="en-US" sz="1700">
                  <a:latin typeface="한컴 윤고딕 740"/>
                  <a:ea typeface="한컴 윤고딕 740"/>
                </a:rPr>
                <a:t> 시작버튼</a:t>
              </a:r>
              <a:endParaRPr lang="ko-KR" altLang="en-US" sz="1700">
                <a:latin typeface="한컴 윤고딕 740"/>
                <a:ea typeface="한컴 윤고딕 74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Ⅱ.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Android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</a:t>
            </a:r>
            <a:r>
              <a:rPr lang="ko-KR" altLang="en-US" sz="2600" b="1" spc="-50">
                <a:solidFill>
                  <a:srgbClr val="1b1760"/>
                </a:solidFill>
              </a:rPr>
              <a:t> </a:t>
            </a:r>
            <a:r>
              <a:rPr lang="ko-KR" altLang="en-US" sz="2600" b="1">
                <a:solidFill>
                  <a:srgbClr val="1b1760"/>
                </a:solidFill>
              </a:rPr>
              <a:t>- 주요내용  </a:t>
            </a:r>
            <a:r>
              <a:rPr lang="ko-KR" altLang="en-US" sz="2200">
                <a:solidFill>
                  <a:srgbClr val="1b1760"/>
                </a:solidFill>
              </a:rPr>
              <a:t> </a:t>
            </a:r>
            <a:endParaRPr lang="ko-KR" altLang="en-US" sz="2200">
              <a:solidFill>
                <a:srgbClr val="1b1760"/>
              </a:solidFill>
            </a:endParaRPr>
          </a:p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우정테스트 게임앱</a:t>
            </a:r>
            <a:endParaRPr lang="ko-KR" altLang="en-US" sz="2200">
              <a:solidFill>
                <a:srgbClr val="1b1760"/>
              </a:solidFill>
            </a:endParaRPr>
          </a:p>
        </p:txBody>
      </p:sp>
      <p:grpSp>
        <p:nvGrpSpPr>
          <p:cNvPr id="64" name=""/>
          <p:cNvGrpSpPr/>
          <p:nvPr/>
        </p:nvGrpSpPr>
        <p:grpSpPr>
          <a:xfrm rot="0">
            <a:off x="539531" y="1116089"/>
            <a:ext cx="8064937" cy="5085219"/>
            <a:chOff x="971539" y="1656149"/>
            <a:chExt cx="8064937" cy="5085219"/>
          </a:xfrm>
        </p:grpSpPr>
        <p:pic>
          <p:nvPicPr>
            <p:cNvPr id="54" name="그림 32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71539" y="1656149"/>
              <a:ext cx="1440180" cy="2520315"/>
            </a:xfrm>
            <a:prstGeom prst="rect">
              <a:avLst/>
            </a:prstGeom>
          </p:spPr>
        </p:pic>
        <p:pic>
          <p:nvPicPr>
            <p:cNvPr id="55" name="그림 3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27744" y="1656149"/>
              <a:ext cx="1440180" cy="2520315"/>
            </a:xfrm>
            <a:prstGeom prst="rect">
              <a:avLst/>
            </a:prstGeom>
          </p:spPr>
        </p:pic>
        <p:pic>
          <p:nvPicPr>
            <p:cNvPr id="56" name="그림 34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83928" y="1656149"/>
              <a:ext cx="1440180" cy="2520315"/>
            </a:xfrm>
            <a:prstGeom prst="rect">
              <a:avLst/>
            </a:prstGeom>
          </p:spPr>
        </p:pic>
        <p:pic>
          <p:nvPicPr>
            <p:cNvPr id="57" name="그림 35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940112" y="1656184"/>
              <a:ext cx="1440180" cy="2520315"/>
            </a:xfrm>
            <a:prstGeom prst="rect">
              <a:avLst/>
            </a:prstGeom>
          </p:spPr>
        </p:pic>
        <p:pic>
          <p:nvPicPr>
            <p:cNvPr id="58" name="그림 36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596296" y="1656184"/>
              <a:ext cx="1440180" cy="2520315"/>
            </a:xfrm>
            <a:prstGeom prst="rect">
              <a:avLst/>
            </a:prstGeom>
          </p:spPr>
        </p:pic>
        <p:pic>
          <p:nvPicPr>
            <p:cNvPr id="59" name="그림 52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71559" y="4221018"/>
              <a:ext cx="1440180" cy="2520315"/>
            </a:xfrm>
            <a:prstGeom prst="rect">
              <a:avLst/>
            </a:prstGeom>
          </p:spPr>
        </p:pic>
        <p:pic>
          <p:nvPicPr>
            <p:cNvPr id="60" name="그림 53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627744" y="4221018"/>
              <a:ext cx="1440180" cy="2520315"/>
            </a:xfrm>
            <a:prstGeom prst="rect">
              <a:avLst/>
            </a:prstGeom>
          </p:spPr>
        </p:pic>
        <p:pic>
          <p:nvPicPr>
            <p:cNvPr id="61" name="그림 54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283948" y="4221018"/>
              <a:ext cx="1440180" cy="2520315"/>
            </a:xfrm>
            <a:prstGeom prst="rect">
              <a:avLst/>
            </a:prstGeom>
          </p:spPr>
        </p:pic>
        <p:pic>
          <p:nvPicPr>
            <p:cNvPr id="62" name="그림 55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940132" y="4221018"/>
              <a:ext cx="1440180" cy="2520315"/>
            </a:xfrm>
            <a:prstGeom prst="rect">
              <a:avLst/>
            </a:prstGeom>
          </p:spPr>
        </p:pic>
        <p:pic>
          <p:nvPicPr>
            <p:cNvPr id="63" name="그림 56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596295" y="4221053"/>
              <a:ext cx="1440180" cy="2520315"/>
            </a:xfrm>
            <a:prstGeom prst="rect">
              <a:avLst/>
            </a:prstGeom>
          </p:spPr>
        </p:pic>
      </p:grpSp>
      <p:sp>
        <p:nvSpPr>
          <p:cNvPr id="65" name=""/>
          <p:cNvSpPr txBox="1"/>
          <p:nvPr/>
        </p:nvSpPr>
        <p:spPr>
          <a:xfrm>
            <a:off x="2447764" y="6381328"/>
            <a:ext cx="3780420" cy="36046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[테스트화면1 - 총 항목20개]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Ⅱ.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Android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</a:t>
            </a:r>
            <a:r>
              <a:rPr lang="ko-KR" altLang="en-US" sz="2600" b="1" spc="-50">
                <a:solidFill>
                  <a:srgbClr val="1b1760"/>
                </a:solidFill>
              </a:rPr>
              <a:t> </a:t>
            </a:r>
            <a:r>
              <a:rPr lang="ko-KR" altLang="en-US" sz="2600" b="1">
                <a:solidFill>
                  <a:srgbClr val="1b1760"/>
                </a:solidFill>
              </a:rPr>
              <a:t>- 주요내용  </a:t>
            </a:r>
            <a:r>
              <a:rPr lang="ko-KR" altLang="en-US" sz="2200">
                <a:solidFill>
                  <a:srgbClr val="1b1760"/>
                </a:solidFill>
              </a:rPr>
              <a:t> </a:t>
            </a:r>
            <a:endParaRPr lang="ko-KR" altLang="en-US" sz="2200">
              <a:solidFill>
                <a:srgbClr val="1b1760"/>
              </a:solidFill>
            </a:endParaRPr>
          </a:p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우정테스트 게임앱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2447764" y="6381328"/>
            <a:ext cx="3780420" cy="36046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[테스트화면2 - 총 항목20개]</a:t>
            </a:r>
            <a:endParaRPr lang="ko-KR" altLang="en-US" b="1"/>
          </a:p>
        </p:txBody>
      </p:sp>
      <p:grpSp>
        <p:nvGrpSpPr>
          <p:cNvPr id="86" name=""/>
          <p:cNvGrpSpPr/>
          <p:nvPr/>
        </p:nvGrpSpPr>
        <p:grpSpPr>
          <a:xfrm rot="0">
            <a:off x="575536" y="1160678"/>
            <a:ext cx="7992928" cy="5112638"/>
            <a:chOff x="971580" y="1556757"/>
            <a:chExt cx="7992928" cy="5112638"/>
          </a:xfrm>
        </p:grpSpPr>
        <p:pic>
          <p:nvPicPr>
            <p:cNvPr id="76" name="그림 6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71600" y="1556757"/>
              <a:ext cx="1440180" cy="2520315"/>
            </a:xfrm>
            <a:prstGeom prst="rect">
              <a:avLst/>
            </a:prstGeom>
          </p:spPr>
        </p:pic>
        <p:pic>
          <p:nvPicPr>
            <p:cNvPr id="77" name="그림 6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27784" y="1556757"/>
              <a:ext cx="1440180" cy="2520315"/>
            </a:xfrm>
            <a:prstGeom prst="rect">
              <a:avLst/>
            </a:prstGeom>
          </p:spPr>
        </p:pic>
        <p:pic>
          <p:nvPicPr>
            <p:cNvPr id="78" name="그림 6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83968" y="1556757"/>
              <a:ext cx="1440180" cy="2520315"/>
            </a:xfrm>
            <a:prstGeom prst="rect">
              <a:avLst/>
            </a:prstGeom>
          </p:spPr>
        </p:pic>
        <p:pic>
          <p:nvPicPr>
            <p:cNvPr id="79" name="그림 6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940132" y="1556757"/>
              <a:ext cx="1440180" cy="2520315"/>
            </a:xfrm>
            <a:prstGeom prst="rect">
              <a:avLst/>
            </a:prstGeom>
          </p:spPr>
        </p:pic>
        <p:pic>
          <p:nvPicPr>
            <p:cNvPr id="80" name="그림 67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524328" y="1556757"/>
              <a:ext cx="1440180" cy="2520315"/>
            </a:xfrm>
            <a:prstGeom prst="rect">
              <a:avLst/>
            </a:prstGeom>
          </p:spPr>
        </p:pic>
        <p:pic>
          <p:nvPicPr>
            <p:cNvPr id="81" name="그림 68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71580" y="4149045"/>
              <a:ext cx="1440180" cy="2520315"/>
            </a:xfrm>
            <a:prstGeom prst="rect">
              <a:avLst/>
            </a:prstGeom>
          </p:spPr>
        </p:pic>
        <p:pic>
          <p:nvPicPr>
            <p:cNvPr id="82" name="그림 69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627764" y="4149045"/>
              <a:ext cx="1440180" cy="2520315"/>
            </a:xfrm>
            <a:prstGeom prst="rect">
              <a:avLst/>
            </a:prstGeom>
          </p:spPr>
        </p:pic>
        <p:pic>
          <p:nvPicPr>
            <p:cNvPr id="83" name="그림 70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283968" y="4149080"/>
              <a:ext cx="1440180" cy="2520315"/>
            </a:xfrm>
            <a:prstGeom prst="rect">
              <a:avLst/>
            </a:prstGeom>
          </p:spPr>
        </p:pic>
        <p:pic>
          <p:nvPicPr>
            <p:cNvPr id="84" name="그림 71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940152" y="4149080"/>
              <a:ext cx="1440180" cy="2520315"/>
            </a:xfrm>
            <a:prstGeom prst="rect">
              <a:avLst/>
            </a:prstGeom>
          </p:spPr>
        </p:pic>
        <p:pic>
          <p:nvPicPr>
            <p:cNvPr id="85" name="그림 72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524308" y="4149080"/>
              <a:ext cx="1440180" cy="2520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Ⅱ.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Android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</a:t>
            </a:r>
            <a:r>
              <a:rPr lang="ko-KR" altLang="en-US" sz="2600" b="1" spc="-50">
                <a:solidFill>
                  <a:srgbClr val="1b1760"/>
                </a:solidFill>
              </a:rPr>
              <a:t> </a:t>
            </a:r>
            <a:r>
              <a:rPr lang="ko-KR" altLang="en-US" sz="2600" b="1">
                <a:solidFill>
                  <a:srgbClr val="1b1760"/>
                </a:solidFill>
              </a:rPr>
              <a:t>- 주요내용  </a:t>
            </a:r>
            <a:r>
              <a:rPr lang="ko-KR" altLang="en-US" sz="2200">
                <a:solidFill>
                  <a:srgbClr val="1b1760"/>
                </a:solidFill>
              </a:rPr>
              <a:t> </a:t>
            </a:r>
            <a:endParaRPr lang="ko-KR" altLang="en-US" sz="2200">
              <a:solidFill>
                <a:srgbClr val="1b1760"/>
              </a:solidFill>
            </a:endParaRPr>
          </a:p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우정테스트 게임앱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2357754" y="6057292"/>
            <a:ext cx="4428492" cy="64316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endParaRPr lang="ko-KR" altLang="en-US" b="1">
              <a:latin typeface="한컴 윤고딕 740"/>
              <a:ea typeface="한컴 윤고딕 740"/>
            </a:endParaRPr>
          </a:p>
          <a:p>
            <a:pPr>
              <a:defRPr lang="ko-KR" altLang="en-US"/>
            </a:pPr>
            <a:r>
              <a:rPr lang="ko-KR" altLang="en-US">
                <a:latin typeface="한컴 윤고딕 740"/>
                <a:ea typeface="한컴 윤고딕 740"/>
              </a:rPr>
              <a:t>테스트결과 </a:t>
            </a:r>
            <a:r>
              <a:rPr lang="en-US" altLang="ko-KR">
                <a:latin typeface="한컴 윤고딕 740"/>
                <a:ea typeface="한컴 윤고딕 740"/>
              </a:rPr>
              <a:t>DB</a:t>
            </a:r>
            <a:r>
              <a:rPr lang="ko-KR" altLang="en-US">
                <a:latin typeface="한컴 윤고딕 740"/>
                <a:ea typeface="한컴 윤고딕 740"/>
              </a:rPr>
              <a:t>로 전달 (</a:t>
            </a:r>
            <a:r>
              <a:rPr lang="en-US" altLang="ko-KR">
                <a:latin typeface="한컴 윤고딕 740"/>
                <a:ea typeface="한컴 윤고딕 740"/>
              </a:rPr>
              <a:t>AsyncTask </a:t>
            </a:r>
            <a:r>
              <a:rPr lang="ko-KR" altLang="en-US">
                <a:latin typeface="한컴 윤고딕 740"/>
                <a:ea typeface="한컴 윤고딕 740"/>
              </a:rPr>
              <a:t>이용</a:t>
            </a:r>
            <a:r>
              <a:rPr lang="en-US" altLang="ko-KR">
                <a:latin typeface="한컴 윤고딕 740"/>
                <a:ea typeface="한컴 윤고딕 740"/>
              </a:rPr>
              <a:t>) </a:t>
            </a:r>
            <a:endParaRPr lang="en-US" altLang="ko-KR">
              <a:latin typeface="한컴 윤고딕 740"/>
              <a:ea typeface="한컴 윤고딕 740"/>
            </a:endParaRPr>
          </a:p>
        </p:txBody>
      </p:sp>
      <p:pic>
        <p:nvPicPr>
          <p:cNvPr id="87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44824"/>
            <a:ext cx="6906401" cy="4284476"/>
          </a:xfrm>
          <a:prstGeom prst="rect">
            <a:avLst/>
          </a:prstGeom>
        </p:spPr>
      </p:pic>
      <p:pic>
        <p:nvPicPr>
          <p:cNvPr id="88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55463" y="1988840"/>
            <a:ext cx="5241072" cy="3996444"/>
          </a:xfrm>
          <a:prstGeom prst="rect">
            <a:avLst/>
          </a:prstGeom>
        </p:spPr>
      </p:pic>
      <p:sp>
        <p:nvSpPr>
          <p:cNvPr id="89" name="직사각형 56"/>
          <p:cNvSpPr/>
          <p:nvPr/>
        </p:nvSpPr>
        <p:spPr>
          <a:xfrm>
            <a:off x="1691679" y="1772816"/>
            <a:ext cx="1116124" cy="288032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0" name="직사각형 56"/>
          <p:cNvSpPr/>
          <p:nvPr/>
        </p:nvSpPr>
        <p:spPr>
          <a:xfrm>
            <a:off x="1295636" y="2420888"/>
            <a:ext cx="2088232" cy="288032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1" name="직사각형 56"/>
          <p:cNvSpPr/>
          <p:nvPr/>
        </p:nvSpPr>
        <p:spPr>
          <a:xfrm>
            <a:off x="4788024" y="3429000"/>
            <a:ext cx="1512168" cy="288032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93" name=""/>
          <p:cNvCxnSpPr/>
          <p:nvPr/>
        </p:nvCxnSpPr>
        <p:spPr>
          <a:xfrm rot="16200000" flipH="1">
            <a:off x="1979712" y="3897052"/>
            <a:ext cx="4536504" cy="0"/>
          </a:xfrm>
          <a:prstGeom prst="line">
            <a:avLst/>
          </a:prstGeom>
          <a:ln w="12700" algn="ctr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"/>
          <p:cNvSpPr txBox="1"/>
          <p:nvPr/>
        </p:nvSpPr>
        <p:spPr>
          <a:xfrm>
            <a:off x="143508" y="1225950"/>
            <a:ext cx="2124236" cy="366846"/>
          </a:xfrm>
          <a:prstGeom prst="rect">
            <a:avLst/>
          </a:prstGeom>
          <a:ln w="12700" cap="flat" cmpd="sng">
            <a:solidFill>
              <a:schemeClr val="tx2">
                <a:lumMod val="80000"/>
                <a:lumOff val="2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ko-KR" altLang="en-US" b="1">
                <a:latin typeface="한컴 윤고딕 740"/>
                <a:ea typeface="한컴 윤고딕 740"/>
              </a:rPr>
              <a:t>[</a:t>
            </a:r>
            <a:r>
              <a:rPr lang="en-US" altLang="ko-KR" b="1">
                <a:latin typeface="한컴 윤고딕 740"/>
                <a:ea typeface="한컴 윤고딕 740"/>
              </a:rPr>
              <a:t>MainActivity.java</a:t>
            </a:r>
            <a:r>
              <a:rPr lang="ko-KR" altLang="en-US" b="1">
                <a:latin typeface="한컴 윤고딕 740"/>
                <a:ea typeface="한컴 윤고딕 740"/>
              </a:rPr>
              <a:t>]</a:t>
            </a:r>
            <a:endParaRPr lang="ko-KR" altLang="en-US" b="1">
              <a:latin typeface="한컴 윤고딕 740"/>
              <a:ea typeface="한컴 윤고딕 7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Ⅱ.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Android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</a:t>
            </a:r>
            <a:r>
              <a:rPr lang="ko-KR" altLang="en-US" sz="2600" b="1" spc="-50">
                <a:solidFill>
                  <a:srgbClr val="1b1760"/>
                </a:solidFill>
              </a:rPr>
              <a:t> </a:t>
            </a:r>
            <a:r>
              <a:rPr lang="ko-KR" altLang="en-US" sz="2600" b="1">
                <a:solidFill>
                  <a:srgbClr val="1b1760"/>
                </a:solidFill>
              </a:rPr>
              <a:t>- 주요내용  </a:t>
            </a:r>
            <a:r>
              <a:rPr lang="ko-KR" altLang="en-US" sz="2200">
                <a:solidFill>
                  <a:srgbClr val="1b1760"/>
                </a:solidFill>
              </a:rPr>
              <a:t> </a:t>
            </a:r>
            <a:endParaRPr lang="ko-KR" altLang="en-US" sz="2200">
              <a:solidFill>
                <a:srgbClr val="1b1760"/>
              </a:solidFill>
            </a:endParaRPr>
          </a:p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우정테스트 게임앱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143507" y="1117938"/>
            <a:ext cx="4032449" cy="366057"/>
          </a:xfrm>
          <a:prstGeom prst="rect">
            <a:avLst/>
          </a:prstGeom>
          <a:ln w="12700" cap="flat" cmpd="sng" algn="ctr">
            <a:solidFill>
              <a:schemeClr val="tx2">
                <a:lumMod val="80000"/>
                <a:lumOff val="2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ko-KR" altLang="en-US" b="1">
                <a:latin typeface="한컴 윤고딕 740"/>
                <a:ea typeface="한컴 윤고딕 740"/>
              </a:rPr>
              <a:t>[</a:t>
            </a:r>
            <a:r>
              <a:rPr lang="en-US" altLang="ko-KR" b="1">
                <a:latin typeface="한컴 윤고딕 740"/>
                <a:ea typeface="한컴 윤고딕 740"/>
              </a:rPr>
              <a:t>insertDB.java</a:t>
            </a:r>
            <a:r>
              <a:rPr lang="ko-KR" altLang="en-US" b="1">
                <a:latin typeface="한컴 윤고딕 740"/>
                <a:ea typeface="한컴 윤고딕 740"/>
              </a:rPr>
              <a:t>] - </a:t>
            </a:r>
            <a:r>
              <a:rPr lang="ko-KR" altLang="en-US">
                <a:latin typeface="한컴 윤고딕 740"/>
                <a:ea typeface="한컴 윤고딕 740"/>
              </a:rPr>
              <a:t>테스트 값 </a:t>
            </a:r>
            <a:r>
              <a:rPr lang="en-US" altLang="ko-KR">
                <a:latin typeface="한컴 윤고딕 740"/>
                <a:ea typeface="한컴 윤고딕 740"/>
              </a:rPr>
              <a:t>DB</a:t>
            </a:r>
            <a:r>
              <a:rPr lang="ko-KR" altLang="en-US">
                <a:latin typeface="한컴 윤고딕 740"/>
                <a:ea typeface="한컴 윤고딕 740"/>
              </a:rPr>
              <a:t>에 저장</a:t>
            </a:r>
            <a:endParaRPr lang="ko-KR" altLang="en-US">
              <a:latin typeface="한컴 윤고딕 740"/>
              <a:ea typeface="한컴 윤고딕 740"/>
            </a:endParaRPr>
          </a:p>
        </p:txBody>
      </p:sp>
      <p:pic>
        <p:nvPicPr>
          <p:cNvPr id="96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540" y="1660260"/>
            <a:ext cx="8316924" cy="3532936"/>
          </a:xfrm>
          <a:prstGeom prst="rect">
            <a:avLst/>
          </a:prstGeom>
        </p:spPr>
      </p:pic>
      <p:pic>
        <p:nvPicPr>
          <p:cNvPr id="97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516" y="5301208"/>
            <a:ext cx="8748972" cy="133214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Ⅱ.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Android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</a:t>
            </a:r>
            <a:r>
              <a:rPr lang="ko-KR" altLang="en-US" sz="2600" b="1" spc="-50">
                <a:solidFill>
                  <a:srgbClr val="1b1760"/>
                </a:solidFill>
              </a:rPr>
              <a:t> </a:t>
            </a:r>
            <a:r>
              <a:rPr lang="ko-KR" altLang="en-US" sz="2600" b="1">
                <a:solidFill>
                  <a:srgbClr val="1b1760"/>
                </a:solidFill>
              </a:rPr>
              <a:t>- 주요내용  </a:t>
            </a:r>
            <a:r>
              <a:rPr lang="ko-KR" altLang="en-US" sz="2200">
                <a:solidFill>
                  <a:srgbClr val="1b1760"/>
                </a:solidFill>
              </a:rPr>
              <a:t> </a:t>
            </a:r>
            <a:endParaRPr lang="ko-KR" altLang="en-US" sz="2200">
              <a:solidFill>
                <a:srgbClr val="1b1760"/>
              </a:solidFill>
            </a:endParaRPr>
          </a:p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우정테스트 게임앱</a:t>
            </a:r>
            <a:endParaRPr lang="ko-KR" altLang="en-US" sz="2200">
              <a:solidFill>
                <a:srgbClr val="1b1760"/>
              </a:solidFill>
            </a:endParaRPr>
          </a:p>
        </p:txBody>
      </p:sp>
      <p:grpSp>
        <p:nvGrpSpPr>
          <p:cNvPr id="106" name=""/>
          <p:cNvGrpSpPr/>
          <p:nvPr/>
        </p:nvGrpSpPr>
        <p:grpSpPr>
          <a:xfrm rot="0">
            <a:off x="323526" y="1083001"/>
            <a:ext cx="8460941" cy="5118306"/>
            <a:chOff x="1152121" y="1083000"/>
            <a:chExt cx="7991879" cy="5658364"/>
          </a:xfrm>
        </p:grpSpPr>
        <p:pic>
          <p:nvPicPr>
            <p:cNvPr id="98" name="그림 5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52121" y="1556792"/>
              <a:ext cx="2483775" cy="4752528"/>
            </a:xfrm>
            <a:prstGeom prst="rect">
              <a:avLst/>
            </a:prstGeom>
          </p:spPr>
        </p:pic>
        <p:pic>
          <p:nvPicPr>
            <p:cNvPr id="99" name="그림 5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74230" y="1083000"/>
              <a:ext cx="3658110" cy="1409896"/>
            </a:xfrm>
            <a:prstGeom prst="rect">
              <a:avLst/>
            </a:prstGeom>
          </p:spPr>
        </p:pic>
        <p:pic>
          <p:nvPicPr>
            <p:cNvPr id="100" name="그림 53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055445" y="2672916"/>
              <a:ext cx="5088554" cy="1512168"/>
            </a:xfrm>
            <a:prstGeom prst="rect">
              <a:avLst/>
            </a:prstGeom>
          </p:spPr>
        </p:pic>
        <p:sp>
          <p:nvSpPr>
            <p:cNvPr id="101" name="직사각형 55"/>
            <p:cNvSpPr/>
            <p:nvPr/>
          </p:nvSpPr>
          <p:spPr>
            <a:xfrm>
              <a:off x="4283968" y="1916832"/>
              <a:ext cx="2952328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/>
            </a:p>
          </p:txBody>
        </p:sp>
        <p:sp>
          <p:nvSpPr>
            <p:cNvPr id="102" name="직사각형 56"/>
            <p:cNvSpPr/>
            <p:nvPr/>
          </p:nvSpPr>
          <p:spPr>
            <a:xfrm>
              <a:off x="4211960" y="3573016"/>
              <a:ext cx="493204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/>
            </a:p>
          </p:txBody>
        </p:sp>
        <p:grpSp>
          <p:nvGrpSpPr>
            <p:cNvPr id="103" name="그룹 58"/>
            <p:cNvGrpSpPr/>
            <p:nvPr/>
          </p:nvGrpSpPr>
          <p:grpSpPr>
            <a:xfrm rot="0">
              <a:off x="4067934" y="4261812"/>
              <a:ext cx="4934647" cy="2479552"/>
              <a:chOff x="4067934" y="4261814"/>
              <a:chExt cx="4934647" cy="2479553"/>
            </a:xfrm>
          </p:grpSpPr>
          <p:pic>
            <p:nvPicPr>
              <p:cNvPr id="104" name="그림 5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067944" y="4616996"/>
                <a:ext cx="4934638" cy="2124371"/>
              </a:xfrm>
              <a:prstGeom prst="rect">
                <a:avLst/>
              </a:prstGeom>
            </p:spPr>
          </p:pic>
          <p:sp>
            <p:nvSpPr>
              <p:cNvPr id="105" name="TextBox 57"/>
              <p:cNvSpPr txBox="1"/>
              <p:nvPr/>
            </p:nvSpPr>
            <p:spPr>
              <a:xfrm>
                <a:off x="4067934" y="4261814"/>
                <a:ext cx="1368153" cy="357420"/>
              </a:xfrm>
              <a:prstGeom prst="rect">
                <a:avLst/>
              </a:prstGeom>
              <a:ln w="254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 lang="ko-KR"/>
                </a:pPr>
                <a:r>
                  <a:rPr lang="en-US" altLang="ko-KR" sz="1500"/>
                  <a:t>border.xml</a:t>
                </a:r>
                <a:endParaRPr lang="en-US" altLang="ko-KR" sz="1500"/>
              </a:p>
            </p:txBody>
          </p:sp>
        </p:grpSp>
      </p:grpSp>
      <p:sp>
        <p:nvSpPr>
          <p:cNvPr id="107" name=""/>
          <p:cNvSpPr txBox="1"/>
          <p:nvPr/>
        </p:nvSpPr>
        <p:spPr>
          <a:xfrm>
            <a:off x="2015716" y="6345324"/>
            <a:ext cx="5112568" cy="36694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>
                <a:latin typeface="한컴 윤고딕 740"/>
                <a:ea typeface="한컴 윤고딕 740"/>
              </a:rPr>
              <a:t>[항목선택시 클릭이벤트</a:t>
            </a:r>
            <a:r>
              <a:rPr lang="en-US" altLang="ko-KR" b="1">
                <a:latin typeface="한컴 윤고딕 740"/>
                <a:ea typeface="한컴 윤고딕 740"/>
              </a:rPr>
              <a:t> </a:t>
            </a:r>
            <a:r>
              <a:rPr lang="ko-KR" altLang="en-US" b="1">
                <a:latin typeface="한컴 윤고딕 740"/>
                <a:ea typeface="한컴 윤고딕 740"/>
              </a:rPr>
              <a:t>-</a:t>
            </a:r>
            <a:r>
              <a:rPr lang="en-US" altLang="ko-KR" b="1">
                <a:latin typeface="한컴 윤고딕 740"/>
                <a:ea typeface="한컴 윤고딕 740"/>
              </a:rPr>
              <a:t> Selector</a:t>
            </a:r>
            <a:r>
              <a:rPr lang="ko-KR" altLang="en-US" b="1">
                <a:latin typeface="한컴 윤고딕 740"/>
                <a:ea typeface="한컴 윤고딕 740"/>
              </a:rPr>
              <a:t>]</a:t>
            </a:r>
            <a:endParaRPr lang="ko-KR" altLang="en-US" b="1">
              <a:latin typeface="한컴 윤고딕 740"/>
              <a:ea typeface="한컴 윤고딕 7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Ⅱ.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Android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</a:t>
            </a:r>
            <a:r>
              <a:rPr lang="ko-KR" altLang="en-US" sz="2600" b="1" spc="-50">
                <a:solidFill>
                  <a:srgbClr val="1b1760"/>
                </a:solidFill>
              </a:rPr>
              <a:t> </a:t>
            </a:r>
            <a:r>
              <a:rPr lang="ko-KR" altLang="en-US" sz="2600" b="1">
                <a:solidFill>
                  <a:srgbClr val="1b1760"/>
                </a:solidFill>
              </a:rPr>
              <a:t>- 주요내용  </a:t>
            </a:r>
            <a:r>
              <a:rPr lang="ko-KR" altLang="en-US" sz="2200">
                <a:solidFill>
                  <a:srgbClr val="1b1760"/>
                </a:solidFill>
              </a:rPr>
              <a:t> </a:t>
            </a:r>
            <a:endParaRPr lang="ko-KR" altLang="en-US" sz="2200">
              <a:solidFill>
                <a:srgbClr val="1b1760"/>
              </a:solidFill>
            </a:endParaRPr>
          </a:p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우정테스트 게임앱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665566" y="6190410"/>
            <a:ext cx="7812868" cy="667590"/>
          </a:xfrm>
          <a:prstGeom prst="rect">
            <a:avLst/>
          </a:prstGeom>
        </p:spPr>
        <p:txBody>
          <a:bodyPr vert="horz" wrap="square" lIns="91440" tIns="45720" rIns="91440" bIns="72000" anchor="t">
            <a:spAutoFit/>
          </a:bodyPr>
          <a:p>
            <a:pPr algn="ctr">
              <a:defRPr lang="ko-KR" altLang="en-US"/>
            </a:pPr>
            <a:r>
              <a:rPr lang="ko-KR" altLang="en-US" b="1"/>
              <a:t>[친구와 우정도테스트]</a:t>
            </a:r>
            <a:endParaRPr lang="ko-KR" altLang="en-US" b="1"/>
          </a:p>
          <a:p>
            <a:pPr algn="ctr">
              <a:defRPr lang="ko-KR" altLang="en-US"/>
            </a:pPr>
            <a:r>
              <a:rPr lang="ko-KR" altLang="en-US"/>
              <a:t>⦁친구이름을 입력하고 테스트 -&gt; </a:t>
            </a:r>
            <a:r>
              <a:rPr lang="en-US" altLang="ko-KR"/>
              <a:t>DB</a:t>
            </a:r>
            <a:r>
              <a:rPr lang="ko-KR" altLang="en-US"/>
              <a:t>에 저장된 친구의 테스트항목과 비교 </a:t>
            </a:r>
            <a:endParaRPr lang="ko-KR" altLang="en-US"/>
          </a:p>
        </p:txBody>
      </p:sp>
      <p:pic>
        <p:nvPicPr>
          <p:cNvPr id="90" name="그림 5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527884" y="1268760"/>
            <a:ext cx="2724823" cy="4717742"/>
          </a:xfrm>
          <a:prstGeom prst="rect">
            <a:avLst/>
          </a:prstGeom>
        </p:spPr>
      </p:pic>
      <p:pic>
        <p:nvPicPr>
          <p:cNvPr id="87" name="그림 4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6996" y="1268760"/>
            <a:ext cx="2724824" cy="4717742"/>
          </a:xfrm>
          <a:prstGeom prst="rect">
            <a:avLst/>
          </a:prstGeom>
        </p:spPr>
      </p:pic>
      <p:sp>
        <p:nvSpPr>
          <p:cNvPr id="93" name="대각선 방향의 모서리가 둥근 사각형 52"/>
          <p:cNvSpPr/>
          <p:nvPr/>
        </p:nvSpPr>
        <p:spPr>
          <a:xfrm>
            <a:off x="6345687" y="1232756"/>
            <a:ext cx="2690809" cy="1381777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900" b="1">
                <a:solidFill>
                  <a:schemeClr val="tx1"/>
                </a:solidFill>
              </a:rPr>
              <a:t>친구이름 입력 후</a:t>
            </a:r>
            <a:endParaRPr lang="ko-KR" altLang="en-US" sz="1900" b="1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900" b="1">
                <a:solidFill>
                  <a:schemeClr val="tx1"/>
                </a:solidFill>
              </a:rPr>
              <a:t>20가지 항목 선택 완료 -&gt; 결과확인</a:t>
            </a:r>
            <a:endParaRPr lang="ko-KR" altLang="en-US" sz="1900" b="1">
              <a:solidFill>
                <a:schemeClr val="tx1"/>
              </a:solidFill>
            </a:endParaRPr>
          </a:p>
        </p:txBody>
      </p:sp>
      <p:sp>
        <p:nvSpPr>
          <p:cNvPr id="94" name=""/>
          <p:cNvSpPr/>
          <p:nvPr/>
        </p:nvSpPr>
        <p:spPr>
          <a:xfrm>
            <a:off x="3023828" y="3429000"/>
            <a:ext cx="468052" cy="36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5" name=""/>
          <p:cNvSpPr/>
          <p:nvPr/>
        </p:nvSpPr>
        <p:spPr>
          <a:xfrm>
            <a:off x="4103948" y="3140968"/>
            <a:ext cx="1548172" cy="126014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96" name=""/>
          <p:cNvCxnSpPr>
            <a:endCxn id="97" idx="2"/>
          </p:cNvCxnSpPr>
          <p:nvPr/>
        </p:nvCxnSpPr>
        <p:spPr>
          <a:xfrm>
            <a:off x="5688124" y="3807042"/>
            <a:ext cx="792089" cy="486054"/>
          </a:xfrm>
          <a:prstGeom prst="straightConnector1">
            <a:avLst/>
          </a:prstGeom>
          <a:ln w="25400" algn="ctr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"/>
          <p:cNvSpPr/>
          <p:nvPr/>
        </p:nvSpPr>
        <p:spPr>
          <a:xfrm>
            <a:off x="6480213" y="3032956"/>
            <a:ext cx="2663787" cy="2520280"/>
          </a:xfrm>
          <a:prstGeom prst="ellipse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/>
              <a:t>1. 점수는 원형</a:t>
            </a:r>
            <a:r>
              <a:rPr lang="en-US" altLang="ko-KR"/>
              <a:t>Progress Bar</a:t>
            </a:r>
            <a:r>
              <a:rPr lang="ko-KR" altLang="en-US"/>
              <a:t>로 표현</a:t>
            </a:r>
            <a:endParaRPr lang="ko-KR" altLang="en-US"/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/>
              <a:t>  2. 점수산출</a:t>
            </a:r>
            <a:endParaRPr lang="ko-KR" altLang="en-US"/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/>
              <a:t>(1항목 당 5점씩)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 rot="0">
            <a:off x="3369325" y="3468383"/>
            <a:ext cx="3849570" cy="400110"/>
            <a:chOff x="5033173" y="2647511"/>
            <a:chExt cx="3849570" cy="400110"/>
          </a:xfrm>
        </p:grpSpPr>
        <p:sp>
          <p:nvSpPr>
            <p:cNvPr id="97" name="TextBox 96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개발환경 및 목적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1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 rot="0">
            <a:off x="3369325" y="3877958"/>
            <a:ext cx="3849570" cy="400110"/>
            <a:chOff x="5033173" y="2647511"/>
            <a:chExt cx="3849570" cy="400110"/>
          </a:xfrm>
        </p:grpSpPr>
        <p:sp>
          <p:nvSpPr>
            <p:cNvPr id="100" name="TextBox 99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프로젝트 흐름도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2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 rot="0">
            <a:off x="3369325" y="4287533"/>
            <a:ext cx="3849570" cy="400110"/>
            <a:chOff x="5033173" y="2647511"/>
            <a:chExt cx="3849570" cy="400110"/>
          </a:xfrm>
        </p:grpSpPr>
        <p:sp>
          <p:nvSpPr>
            <p:cNvPr id="103" name="TextBox 102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DB구조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3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3252905" y="2096852"/>
            <a:ext cx="5795423" cy="9001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3000" b="1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Spring boot/React </a:t>
            </a:r>
            <a:r>
              <a:rPr lang="ko-KR" altLang="en-US" sz="3000" b="1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팀프로젝트1</a:t>
            </a:r>
            <a:endParaRPr lang="ko-KR" altLang="en-US" sz="3000" b="1" spc="-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defRPr lang="ko-KR" altLang="en-US"/>
            </a:pPr>
            <a:r>
              <a:rPr lang="ko-KR" altLang="en-US" sz="2800">
                <a:solidFill>
                  <a:schemeClr val="bg2">
                    <a:lumMod val="50000"/>
                  </a:schemeClr>
                </a:solidFill>
              </a:rPr>
              <a:t>- 가족블로그</a:t>
            </a:r>
            <a:endParaRPr lang="ko-KR" altLang="en-US" sz="2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6600" b="0" spc="-50">
                <a:solidFill>
                  <a:srgbClr val="e5dbd2"/>
                </a:solidFill>
                <a:latin typeface="+mn-ea"/>
              </a:rPr>
              <a:t>Ⅲ</a:t>
            </a:r>
            <a:endParaRPr lang="en-US" altLang="ko-KR" sz="6600" b="0" spc="-50">
              <a:solidFill>
                <a:srgbClr val="e5dbd2"/>
              </a:solidFill>
              <a:latin typeface="+mn-ea"/>
            </a:endParaRPr>
          </a:p>
        </p:txBody>
      </p:sp>
      <p:grpSp>
        <p:nvGrpSpPr>
          <p:cNvPr id="109" name="그룹 101"/>
          <p:cNvGrpSpPr/>
          <p:nvPr/>
        </p:nvGrpSpPr>
        <p:grpSpPr>
          <a:xfrm rot="0">
            <a:off x="3359696" y="4725144"/>
            <a:ext cx="3849570" cy="389972"/>
            <a:chOff x="5033173" y="2647511"/>
            <a:chExt cx="3849570" cy="389972"/>
          </a:xfrm>
        </p:grpSpPr>
        <p:sp>
          <p:nvSpPr>
            <p:cNvPr id="110" name="TextBox 102"/>
            <p:cNvSpPr txBox="1"/>
            <p:nvPr/>
          </p:nvSpPr>
          <p:spPr>
            <a:xfrm>
              <a:off x="5292954" y="2647511"/>
              <a:ext cx="3589789" cy="38997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주요내용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1" name="TextBox 103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ko-KR" altLang="en-US" b="0" spc="-50">
                  <a:solidFill>
                    <a:srgbClr val="43435b"/>
                  </a:solidFill>
                  <a:latin typeface="+mn-ea"/>
                </a:rPr>
                <a:t>4</a:t>
              </a:r>
              <a:endParaRPr lang="ko-KR" altLang="en-US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sp>
        <p:nvSpPr>
          <p:cNvPr id="112" name=""/>
          <p:cNvSpPr/>
          <p:nvPr/>
        </p:nvSpPr>
        <p:spPr>
          <a:xfrm>
            <a:off x="119336" y="6129300"/>
            <a:ext cx="1332148" cy="72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 rot="0">
            <a:off x="3369325" y="3468383"/>
            <a:ext cx="3849570" cy="400110"/>
            <a:chOff x="5033173" y="2647511"/>
            <a:chExt cx="3849570" cy="400110"/>
          </a:xfrm>
        </p:grpSpPr>
        <p:sp>
          <p:nvSpPr>
            <p:cNvPr id="97" name="TextBox 96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개발환경 및 목적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1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 rot="0">
            <a:off x="3369325" y="3877958"/>
            <a:ext cx="3849570" cy="400110"/>
            <a:chOff x="5033173" y="2647511"/>
            <a:chExt cx="3849570" cy="400110"/>
          </a:xfrm>
        </p:grpSpPr>
        <p:sp>
          <p:nvSpPr>
            <p:cNvPr id="100" name="TextBox 99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프로젝트 흐름도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2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 rot="0">
            <a:off x="3369325" y="4287533"/>
            <a:ext cx="3849570" cy="400110"/>
            <a:chOff x="5033173" y="2647511"/>
            <a:chExt cx="3849570" cy="400110"/>
          </a:xfrm>
        </p:grpSpPr>
        <p:sp>
          <p:nvSpPr>
            <p:cNvPr id="103" name="TextBox 102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DB구조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3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3252905" y="2096852"/>
            <a:ext cx="5795423" cy="9001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3000" b="1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JSP/SERVLET </a:t>
            </a:r>
            <a:r>
              <a:rPr lang="ko-KR" altLang="en-US" sz="3000" b="1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팀프로젝트</a:t>
            </a:r>
            <a:endParaRPr lang="ko-KR" altLang="en-US" sz="3000" b="1" spc="-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defRPr lang="ko-KR" altLang="en-US"/>
            </a:pPr>
            <a:r>
              <a:rPr lang="ko-KR" altLang="en-US" sz="2800">
                <a:solidFill>
                  <a:schemeClr val="bg2">
                    <a:lumMod val="50000"/>
                  </a:schemeClr>
                </a:solidFill>
              </a:rPr>
              <a:t>- 운동복 쇼핑몰 </a:t>
            </a:r>
            <a:endParaRPr lang="ko-KR" altLang="en-US" sz="2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6600" b="0" spc="-50">
                <a:solidFill>
                  <a:srgbClr val="e5dbd2"/>
                </a:solidFill>
                <a:latin typeface="+mn-ea"/>
              </a:rPr>
              <a:t>Ⅰ</a:t>
            </a:r>
            <a:endParaRPr lang="en-US" altLang="ko-KR" sz="6600" b="0" spc="-50">
              <a:solidFill>
                <a:srgbClr val="e5dbd2"/>
              </a:solidFill>
              <a:latin typeface="+mn-ea"/>
            </a:endParaRPr>
          </a:p>
        </p:txBody>
      </p:sp>
      <p:grpSp>
        <p:nvGrpSpPr>
          <p:cNvPr id="109" name="그룹 101"/>
          <p:cNvGrpSpPr/>
          <p:nvPr/>
        </p:nvGrpSpPr>
        <p:grpSpPr>
          <a:xfrm rot="0">
            <a:off x="3359696" y="4725144"/>
            <a:ext cx="3849570" cy="389972"/>
            <a:chOff x="5033173" y="2647511"/>
            <a:chExt cx="3849570" cy="389972"/>
          </a:xfrm>
        </p:grpSpPr>
        <p:sp>
          <p:nvSpPr>
            <p:cNvPr id="110" name="TextBox 102"/>
            <p:cNvSpPr txBox="1"/>
            <p:nvPr/>
          </p:nvSpPr>
          <p:spPr>
            <a:xfrm>
              <a:off x="5292954" y="2647511"/>
              <a:ext cx="3589789" cy="38997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주요내용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11" name="TextBox 103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ko-KR" altLang="en-US" b="0" spc="-50">
                  <a:solidFill>
                    <a:srgbClr val="43435b"/>
                  </a:solidFill>
                  <a:latin typeface="+mn-ea"/>
                </a:rPr>
                <a:t>4</a:t>
              </a:r>
              <a:endParaRPr lang="ko-KR" altLang="en-US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sp>
        <p:nvSpPr>
          <p:cNvPr id="112" name=""/>
          <p:cNvSpPr/>
          <p:nvPr/>
        </p:nvSpPr>
        <p:spPr>
          <a:xfrm>
            <a:off x="119336" y="6129300"/>
            <a:ext cx="1332148" cy="72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8424936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Ⅲ.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프로젝트1</a:t>
            </a:r>
            <a:r>
              <a:rPr lang="ko-KR" altLang="en-US" sz="2600" b="1" spc="-50">
                <a:solidFill>
                  <a:srgbClr val="1b1760"/>
                </a:solidFill>
              </a:rPr>
              <a:t> - 개발환경 및 목적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가족블로그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695400" y="1545563"/>
            <a:ext cx="2772308" cy="7004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4000" b="1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40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ko-KR" altLang="en-US" sz="2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31404" y="3700108"/>
            <a:ext cx="2772308" cy="699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개발목적</a:t>
            </a:r>
            <a:endParaRPr lang="ko-KR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 rot="16200000" flipH="1">
            <a:off x="2711624" y="2013615"/>
            <a:ext cx="1656184" cy="0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16200000" flipH="1">
            <a:off x="2711624" y="4132156"/>
            <a:ext cx="1656184" cy="0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/>
          <p:cNvSpPr txBox="1"/>
          <p:nvPr/>
        </p:nvSpPr>
        <p:spPr>
          <a:xfrm>
            <a:off x="3791744" y="1276018"/>
            <a:ext cx="4896544" cy="14601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• OS : Window 10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DBMS : MySQL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Language : JAVA, </a:t>
            </a:r>
            <a:r>
              <a:rPr lang="en-US" altLang="ko-KR"/>
              <a:t>javascript, html, css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• Library :</a:t>
            </a:r>
            <a:r>
              <a:rPr lang="en-US" altLang="ko-KR"/>
              <a:t> React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• Editor : </a:t>
            </a:r>
            <a:r>
              <a:rPr lang="en-US" altLang="ko-KR"/>
              <a:t>STS4, VScode</a:t>
            </a:r>
            <a:endParaRPr lang="en-US" altLang="ko-KR"/>
          </a:p>
        </p:txBody>
      </p:sp>
      <p:sp>
        <p:nvSpPr>
          <p:cNvPr id="33" name=""/>
          <p:cNvSpPr txBox="1"/>
          <p:nvPr/>
        </p:nvSpPr>
        <p:spPr>
          <a:xfrm>
            <a:off x="3701734" y="3429000"/>
            <a:ext cx="4788532" cy="1179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• 가족들끼리만 사용할 수 있는 프라이빗한   가족블로그 구현</a:t>
            </a:r>
            <a:endParaRPr lang="ko-KR" altLang="en-US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ko-KR" altLang="en-US"/>
              <a:t>• </a:t>
            </a:r>
            <a:r>
              <a:rPr lang="en-US" altLang="ko-KR"/>
              <a:t>Springboot JPA</a:t>
            </a:r>
            <a:r>
              <a:rPr lang="ko-KR" altLang="en-US"/>
              <a:t>와 </a:t>
            </a:r>
            <a:r>
              <a:rPr lang="en-US" altLang="ko-KR"/>
              <a:t>React</a:t>
            </a:r>
            <a:r>
              <a:rPr lang="ko-KR" altLang="en-US"/>
              <a:t>의 이해</a:t>
            </a: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719572" y="5430150"/>
            <a:ext cx="2772308" cy="699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>
                <a:solidFill>
                  <a:schemeClr val="bg1">
                    <a:lumMod val="50000"/>
                  </a:schemeClr>
                </a:solidFill>
              </a:rPr>
              <a:t>03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담당역할</a:t>
            </a:r>
            <a:endParaRPr lang="ko-KR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" name=""/>
          <p:cNvCxnSpPr/>
          <p:nvPr/>
        </p:nvCxnSpPr>
        <p:spPr>
          <a:xfrm rot="16200000" flipH="1">
            <a:off x="2843808" y="5985284"/>
            <a:ext cx="1368152" cy="0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3707904" y="5373216"/>
            <a:ext cx="4788532" cy="118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• 3명이 진행한 프로젝트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회원/게시판의 기본 </a:t>
            </a:r>
            <a:r>
              <a:rPr lang="en-US" altLang="ko-KR"/>
              <a:t>CRUD</a:t>
            </a:r>
            <a:r>
              <a:rPr lang="ko-KR" altLang="en-US"/>
              <a:t>와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블로그가입신청+승인 부분 담당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Ⅲ.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프로젝트1</a:t>
            </a:r>
            <a:r>
              <a:rPr lang="ko-KR" altLang="en-US" sz="2600" b="1" spc="-50">
                <a:solidFill>
                  <a:srgbClr val="1b1760"/>
                </a:solidFill>
              </a:rPr>
              <a:t> - 흐름도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가족블로그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520" y="1304764"/>
            <a:ext cx="8676964" cy="4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Ⅲ.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프로젝트1</a:t>
            </a:r>
            <a:r>
              <a:rPr lang="ko-KR" altLang="en-US" sz="2600" b="1" spc="-50">
                <a:solidFill>
                  <a:srgbClr val="1b1760"/>
                </a:solidFill>
              </a:rPr>
              <a:t> - </a:t>
            </a:r>
            <a:r>
              <a:rPr lang="en-US" altLang="ko-KR" sz="2600" b="1" spc="-50">
                <a:solidFill>
                  <a:srgbClr val="1b1760"/>
                </a:solidFill>
              </a:rPr>
              <a:t>DB</a:t>
            </a:r>
            <a:r>
              <a:rPr lang="ko-KR" altLang="en-US" sz="2600" b="1" spc="-50">
                <a:solidFill>
                  <a:srgbClr val="1b1760"/>
                </a:solidFill>
              </a:rPr>
              <a:t>구조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가족블로그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345" y="1340768"/>
            <a:ext cx="8712967" cy="4788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Ⅲ.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프로젝트1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가족블로그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7564" y="1016732"/>
            <a:ext cx="7884876" cy="5112568"/>
          </a:xfrm>
          <a:prstGeom prst="rect">
            <a:avLst/>
          </a:prstGeom>
        </p:spPr>
      </p:pic>
      <p:sp>
        <p:nvSpPr>
          <p:cNvPr id="60" name=""/>
          <p:cNvSpPr txBox="1"/>
          <p:nvPr/>
        </p:nvSpPr>
        <p:spPr>
          <a:xfrm>
            <a:off x="3041830" y="6308894"/>
            <a:ext cx="3060340" cy="36622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[메인페이지]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Ⅲ.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프로젝트1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가족블로그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611560" y="6309320"/>
            <a:ext cx="3060340" cy="36622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[회원가입]</a:t>
            </a:r>
            <a:endParaRPr lang="ko-KR" altLang="en-US" b="1"/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73028"/>
            <a:ext cx="4572000" cy="5056271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936496"/>
            <a:ext cx="4572000" cy="5300815"/>
          </a:xfrm>
          <a:prstGeom prst="rect">
            <a:avLst/>
          </a:prstGeom>
        </p:spPr>
      </p:pic>
      <p:sp>
        <p:nvSpPr>
          <p:cNvPr id="63" name=""/>
          <p:cNvSpPr txBox="1"/>
          <p:nvPr/>
        </p:nvSpPr>
        <p:spPr>
          <a:xfrm>
            <a:off x="5220072" y="6375142"/>
            <a:ext cx="3060340" cy="366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[로그인]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Ⅲ.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프로젝트1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가족블로그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3372" y="1484784"/>
            <a:ext cx="8280920" cy="3024336"/>
          </a:xfrm>
          <a:prstGeom prst="rect">
            <a:avLst/>
          </a:prstGeom>
        </p:spPr>
      </p:pic>
      <p:sp>
        <p:nvSpPr>
          <p:cNvPr id="65" name=""/>
          <p:cNvSpPr/>
          <p:nvPr/>
        </p:nvSpPr>
        <p:spPr>
          <a:xfrm>
            <a:off x="479376" y="3861048"/>
            <a:ext cx="900100" cy="396044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66" name=""/>
          <p:cNvCxnSpPr>
            <a:stCxn id="65" idx="2"/>
          </p:cNvCxnSpPr>
          <p:nvPr/>
        </p:nvCxnSpPr>
        <p:spPr>
          <a:xfrm rot="16200000" flipH="1">
            <a:off x="1028437" y="4158081"/>
            <a:ext cx="936104" cy="1134126"/>
          </a:xfrm>
          <a:prstGeom prst="bentConnector2">
            <a:avLst/>
          </a:prstGeom>
          <a:ln w="25400" algn="ctr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 txBox="1"/>
          <p:nvPr/>
        </p:nvSpPr>
        <p:spPr>
          <a:xfrm>
            <a:off x="2243571" y="5056766"/>
            <a:ext cx="6336704" cy="11802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회원가입 완료 후 - (</a:t>
            </a:r>
            <a:r>
              <a:rPr lang="ko-KR" altLang="en-US" b="1"/>
              <a:t>가입된 블로그</a:t>
            </a:r>
            <a:r>
              <a:rPr lang="en-US" altLang="ko-KR" b="1"/>
              <a:t>x)</a:t>
            </a:r>
            <a:r>
              <a:rPr lang="en-US" altLang="ko-KR"/>
              <a:t> =&gt; </a:t>
            </a:r>
            <a:r>
              <a:rPr lang="ko-KR" altLang="en-US"/>
              <a:t>블로그리스트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				        (가입신청하기)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		 - (</a:t>
            </a:r>
            <a:r>
              <a:rPr lang="ko-KR" altLang="en-US" b="1"/>
              <a:t>가입된 블로그</a:t>
            </a:r>
            <a:r>
              <a:rPr lang="en-US" altLang="ko-KR" b="1"/>
              <a:t>o</a:t>
            </a:r>
            <a:r>
              <a:rPr lang="en-US" altLang="ko-KR"/>
              <a:t>) =&gt; </a:t>
            </a:r>
            <a:r>
              <a:rPr lang="ko-KR" altLang="en-US"/>
              <a:t>해당블로그 이동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Ⅲ.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프로젝트1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가족블로그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2531604" y="2384884"/>
            <a:ext cx="4104456" cy="36593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[해당블로그에 전송된 회원가입신청]</a:t>
            </a:r>
            <a:endParaRPr lang="ko-KR" altLang="en-US" b="1"/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16080" y="1418240"/>
            <a:ext cx="2157144" cy="570599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800" y="1159200"/>
            <a:ext cx="5905200" cy="1081668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351" y="2924944"/>
            <a:ext cx="8891972" cy="3456384"/>
          </a:xfrm>
          <a:prstGeom prst="rect">
            <a:avLst/>
          </a:prstGeom>
        </p:spPr>
      </p:pic>
      <p:cxnSp>
        <p:nvCxnSpPr>
          <p:cNvPr id="68" name=""/>
          <p:cNvCxnSpPr>
            <a:endCxn id="65" idx="1"/>
          </p:cNvCxnSpPr>
          <p:nvPr/>
        </p:nvCxnSpPr>
        <p:spPr>
          <a:xfrm>
            <a:off x="6096000" y="1700808"/>
            <a:ext cx="720080" cy="2732"/>
          </a:xfrm>
          <a:prstGeom prst="straightConnector1">
            <a:avLst/>
          </a:prstGeom>
          <a:ln w="25400" algn="ctr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"/>
          <p:cNvSpPr txBox="1"/>
          <p:nvPr/>
        </p:nvSpPr>
        <p:spPr>
          <a:xfrm>
            <a:off x="2027548" y="6381328"/>
            <a:ext cx="5220580" cy="365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[가입승인 -&gt; 해당블로그 가입멤버리스트에 추가]</a:t>
            </a:r>
            <a:endParaRPr lang="ko-KR" altLang="en-US" b="1"/>
          </a:p>
        </p:txBody>
      </p:sp>
      <p:sp>
        <p:nvSpPr>
          <p:cNvPr id="70" name=""/>
          <p:cNvSpPr/>
          <p:nvPr/>
        </p:nvSpPr>
        <p:spPr>
          <a:xfrm>
            <a:off x="227348" y="4941168"/>
            <a:ext cx="2556284" cy="1008112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"/>
          <p:cNvSpPr/>
          <p:nvPr/>
        </p:nvSpPr>
        <p:spPr>
          <a:xfrm>
            <a:off x="407368" y="4401108"/>
            <a:ext cx="1584176" cy="468051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73" name=""/>
          <p:cNvCxnSpPr>
            <a:stCxn id="72" idx="0"/>
          </p:cNvCxnSpPr>
          <p:nvPr/>
        </p:nvCxnSpPr>
        <p:spPr>
          <a:xfrm rot="16200000">
            <a:off x="119336" y="3320988"/>
            <a:ext cx="2160240" cy="0"/>
          </a:xfrm>
          <a:prstGeom prst="straightConnector1">
            <a:avLst/>
          </a:prstGeom>
          <a:ln w="25400" algn="ctr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"/>
          <p:cNvCxnSpPr>
            <a:stCxn id="69" idx="1"/>
            <a:endCxn id="70" idx="2"/>
          </p:cNvCxnSpPr>
          <p:nvPr/>
        </p:nvCxnSpPr>
        <p:spPr>
          <a:xfrm flipH="1" flipV="1">
            <a:off x="1505490" y="5949280"/>
            <a:ext cx="522058" cy="614948"/>
          </a:xfrm>
          <a:prstGeom prst="bentConnector2">
            <a:avLst/>
          </a:prstGeom>
          <a:ln w="25400" algn="ctr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"/>
          <p:cNvSpPr txBox="1"/>
          <p:nvPr/>
        </p:nvSpPr>
        <p:spPr>
          <a:xfrm>
            <a:off x="1271464" y="3897052"/>
            <a:ext cx="864096" cy="4170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2200" b="1">
                <a:solidFill>
                  <a:srgbClr val="ff0000"/>
                </a:solidFill>
              </a:rPr>
              <a:t>Click</a:t>
            </a:r>
            <a:endParaRPr lang="en-US" altLang="ko-KR" sz="2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Ⅲ.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프로젝트1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가족블로그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7348" y="1152251"/>
            <a:ext cx="8695990" cy="4148956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40" y="3172587"/>
            <a:ext cx="2808312" cy="3568781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71" name=""/>
          <p:cNvSpPr/>
          <p:nvPr/>
        </p:nvSpPr>
        <p:spPr>
          <a:xfrm>
            <a:off x="910800" y="1519200"/>
            <a:ext cx="864000" cy="43200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72" name=""/>
          <p:cNvCxnSpPr>
            <a:stCxn id="71" idx="2"/>
          </p:cNvCxnSpPr>
          <p:nvPr/>
        </p:nvCxnSpPr>
        <p:spPr>
          <a:xfrm rot="16200000" flipH="1">
            <a:off x="730250" y="2563750"/>
            <a:ext cx="1225772" cy="672"/>
          </a:xfrm>
          <a:prstGeom prst="straightConnector1">
            <a:avLst/>
          </a:prstGeom>
          <a:ln w="12700" algn="ctr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"/>
          <p:cNvSpPr txBox="1"/>
          <p:nvPr/>
        </p:nvSpPr>
        <p:spPr>
          <a:xfrm>
            <a:off x="3035660" y="6214648"/>
            <a:ext cx="5148572" cy="6433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b="1"/>
              <a:t>[프로필 클릭]</a:t>
            </a:r>
            <a:r>
              <a:rPr lang="ko-KR" altLang="en-US"/>
              <a:t> =&gt; 상태메시지, 프로필사진, 	        	          현재감정, 귀가여부 수정 가능</a:t>
            </a:r>
            <a:endParaRPr lang="ko-KR" altLang="en-US"/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rcRect l="12120"/>
          <a:stretch>
            <a:fillRect/>
          </a:stretch>
        </p:blipFill>
        <p:spPr>
          <a:xfrm>
            <a:off x="6744072" y="3969060"/>
            <a:ext cx="2088232" cy="1152128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77" name=""/>
          <p:cNvSpPr/>
          <p:nvPr/>
        </p:nvSpPr>
        <p:spPr>
          <a:xfrm>
            <a:off x="4079776" y="1376772"/>
            <a:ext cx="936104" cy="612068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78" name=""/>
          <p:cNvCxnSpPr>
            <a:stCxn id="77" idx="3"/>
          </p:cNvCxnSpPr>
          <p:nvPr/>
        </p:nvCxnSpPr>
        <p:spPr>
          <a:xfrm>
            <a:off x="5015880" y="1682806"/>
            <a:ext cx="2052228" cy="2250250"/>
          </a:xfrm>
          <a:prstGeom prst="bentConnector2">
            <a:avLst/>
          </a:prstGeom>
          <a:ln w="12700" algn="ctr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"/>
          <p:cNvSpPr txBox="1"/>
          <p:nvPr/>
        </p:nvSpPr>
        <p:spPr>
          <a:xfrm>
            <a:off x="5087889" y="719518"/>
            <a:ext cx="4140459" cy="90928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ko-KR" altLang="en-US" b="1"/>
              <a:t>[가훈 클릭] </a:t>
            </a:r>
            <a:r>
              <a:rPr lang="ko-KR" altLang="en-US"/>
              <a:t>=&gt; 블로그 생성 시 설정한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가훈 / 블로그명 / 이미지 수정가능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80" name=""/>
          <p:cNvSpPr txBox="1"/>
          <p:nvPr/>
        </p:nvSpPr>
        <p:spPr>
          <a:xfrm>
            <a:off x="3089665" y="5697252"/>
            <a:ext cx="6012669" cy="36182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b="1"/>
              <a:t>[게시판]</a:t>
            </a:r>
            <a:r>
              <a:rPr lang="ko-KR" altLang="en-US"/>
              <a:t> 블로그처럼 게시글이 세로로 쭉 나열되게 구현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Ⅲ.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프로젝트1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가족블로그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96752"/>
            <a:ext cx="4691844" cy="4500500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9720" y="1232756"/>
            <a:ext cx="4390616" cy="4536504"/>
          </a:xfrm>
          <a:prstGeom prst="rect">
            <a:avLst/>
          </a:prstGeom>
        </p:spPr>
      </p:pic>
      <p:sp>
        <p:nvSpPr>
          <p:cNvPr id="76" name=""/>
          <p:cNvSpPr txBox="1"/>
          <p:nvPr/>
        </p:nvSpPr>
        <p:spPr>
          <a:xfrm>
            <a:off x="515380" y="6093296"/>
            <a:ext cx="8208912" cy="6401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b="1"/>
              <a:t>[일정추가]</a:t>
            </a:r>
            <a:r>
              <a:rPr lang="ko-KR" altLang="en-US"/>
              <a:t> 캘린더 날짜선택 -&gt; 일정추가 (여러개 추가가능)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	   이달의 일정에서 </a:t>
            </a:r>
            <a:r>
              <a:rPr lang="ko-KR" altLang="en-US" b="1"/>
              <a:t>일정 리스트</a:t>
            </a:r>
            <a:r>
              <a:rPr lang="ko-KR" altLang="en-US"/>
              <a:t>로 그 달의 일정들 한눈에 확인가능 </a:t>
            </a:r>
            <a:endParaRPr lang="ko-KR" altLang="en-US"/>
          </a:p>
        </p:txBody>
      </p:sp>
      <p:sp>
        <p:nvSpPr>
          <p:cNvPr id="77" name=""/>
          <p:cNvSpPr/>
          <p:nvPr/>
        </p:nvSpPr>
        <p:spPr>
          <a:xfrm>
            <a:off x="8364252" y="3789040"/>
            <a:ext cx="720080" cy="1476164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Ⅲ.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프로젝트1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가족블로그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04354"/>
            <a:ext cx="4835860" cy="4260850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5860" y="1052736"/>
            <a:ext cx="4284476" cy="4104456"/>
          </a:xfrm>
          <a:prstGeom prst="rect">
            <a:avLst/>
          </a:prstGeom>
        </p:spPr>
      </p:pic>
      <p:sp>
        <p:nvSpPr>
          <p:cNvPr id="80" name=""/>
          <p:cNvSpPr txBox="1"/>
          <p:nvPr/>
        </p:nvSpPr>
        <p:spPr>
          <a:xfrm>
            <a:off x="1451484" y="5270694"/>
            <a:ext cx="6228692" cy="64258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[게시글 등록 / 수정]</a:t>
            </a:r>
            <a:endParaRPr lang="ko-KR" altLang="en-US" b="1"/>
          </a:p>
          <a:p>
            <a:pPr algn="ctr">
              <a:defRPr lang="ko-KR" altLang="en-US"/>
            </a:pPr>
            <a:endParaRPr lang="ko-KR" altLang="en-US" b="0"/>
          </a:p>
        </p:txBody>
      </p:sp>
      <p:sp>
        <p:nvSpPr>
          <p:cNvPr id="81" name=""/>
          <p:cNvSpPr txBox="1"/>
          <p:nvPr/>
        </p:nvSpPr>
        <p:spPr>
          <a:xfrm>
            <a:off x="839415" y="5769260"/>
            <a:ext cx="7668853" cy="9058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⦁ </a:t>
            </a:r>
            <a:r>
              <a:rPr lang="en-US" altLang="ko-KR"/>
              <a:t>Text editor </a:t>
            </a:r>
            <a:r>
              <a:rPr lang="en-US" altLang="ko-KR" b="1" u="sng"/>
              <a:t>quill</a:t>
            </a:r>
            <a:r>
              <a:rPr lang="ko-KR" altLang="en-US"/>
              <a:t>를 적용하여 서식을 지정할 수 있게 구현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⦁ 수정할 때 html 태그도 같이 값이 넘어오는 문제를 해결하기 위해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 </a:t>
            </a:r>
            <a:r>
              <a:rPr lang="ko-KR" altLang="en-US" u="sng"/>
              <a:t>자바스크립트에 정규식</a:t>
            </a:r>
            <a:r>
              <a:rPr lang="ko-KR" altLang="en-US"/>
              <a:t>을 통해 태그를 삭제하고 불러온다.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8424936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개발환경 및 목적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695400" y="1545563"/>
            <a:ext cx="2772308" cy="7004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4000" b="1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40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ko-KR" altLang="en-US" sz="2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31404" y="3700108"/>
            <a:ext cx="2772308" cy="699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개발목적</a:t>
            </a:r>
            <a:endParaRPr lang="ko-KR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 rot="16200000" flipH="1">
            <a:off x="2711624" y="2013615"/>
            <a:ext cx="1656184" cy="0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16200000" flipH="1">
            <a:off x="2711624" y="4132156"/>
            <a:ext cx="1656184" cy="0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/>
          <p:cNvSpPr txBox="1"/>
          <p:nvPr/>
        </p:nvSpPr>
        <p:spPr>
          <a:xfrm>
            <a:off x="3791744" y="1276018"/>
            <a:ext cx="4896544" cy="14601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• OS : Window 10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DBMS : MySQL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Language : JAVA, JSP, HTML5, JavaScript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Library : JQuery,</a:t>
            </a:r>
            <a:r>
              <a:rPr lang="en-US" altLang="ko-KR"/>
              <a:t> </a:t>
            </a:r>
            <a:r>
              <a:rPr lang="ko-KR" altLang="en-US"/>
              <a:t>Ajax, </a:t>
            </a:r>
            <a:r>
              <a:rPr lang="en-US" altLang="ko-KR"/>
              <a:t>Bootstrap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• Editor : </a:t>
            </a:r>
            <a:r>
              <a:rPr lang="en-US" altLang="ko-KR"/>
              <a:t>Eclipce</a:t>
            </a:r>
            <a:endParaRPr lang="en-US" altLang="ko-KR"/>
          </a:p>
        </p:txBody>
      </p:sp>
      <p:sp>
        <p:nvSpPr>
          <p:cNvPr id="33" name=""/>
          <p:cNvSpPr txBox="1"/>
          <p:nvPr/>
        </p:nvSpPr>
        <p:spPr>
          <a:xfrm>
            <a:off x="3701734" y="3429000"/>
            <a:ext cx="4788532" cy="14602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• </a:t>
            </a:r>
            <a:r>
              <a:rPr lang="en-US" altLang="ko-KR"/>
              <a:t>쇼핑몰을 이용하는 사용자는 쉽고 간편하게 상품들을 보고 구매 할 수 있</a:t>
            </a:r>
            <a:r>
              <a:rPr lang="ko-KR" altLang="en-US"/>
              <a:t>다.</a:t>
            </a:r>
            <a:endParaRPr lang="ko-KR" altLang="en-US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ko-KR" altLang="en-US"/>
              <a:t>• </a:t>
            </a:r>
            <a:r>
              <a:rPr lang="en-US" altLang="ko-KR"/>
              <a:t>쇼핑몰 관리자는 상품을 편리하게 관리 할 수 있다.</a:t>
            </a:r>
            <a:endParaRPr lang="en-US" altLang="ko-KR"/>
          </a:p>
        </p:txBody>
      </p:sp>
      <p:sp>
        <p:nvSpPr>
          <p:cNvPr id="34" name=""/>
          <p:cNvSpPr txBox="1"/>
          <p:nvPr/>
        </p:nvSpPr>
        <p:spPr>
          <a:xfrm>
            <a:off x="731404" y="5589240"/>
            <a:ext cx="2772308" cy="699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>
                <a:solidFill>
                  <a:schemeClr val="bg1">
                    <a:lumMod val="50000"/>
                  </a:schemeClr>
                </a:solidFill>
              </a:rPr>
              <a:t>03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담당역할</a:t>
            </a:r>
            <a:endParaRPr lang="ko-KR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" name=""/>
          <p:cNvCxnSpPr/>
          <p:nvPr/>
        </p:nvCxnSpPr>
        <p:spPr>
          <a:xfrm rot="16200000" flipH="1">
            <a:off x="2956115" y="5992821"/>
            <a:ext cx="1167202" cy="0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3707904" y="5551668"/>
            <a:ext cx="4788532" cy="904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• 2명이 진행한 프로젝트(프론트/백엔드)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전체적인 백엔드부분과 장바구니 기능담당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Ⅲ.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프로젝트1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가족블로그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1487488" y="4802642"/>
            <a:ext cx="6228692" cy="64375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[게시글 댓글달기]</a:t>
            </a:r>
            <a:endParaRPr lang="ko-KR" altLang="en-US" b="1"/>
          </a:p>
          <a:p>
            <a:pPr algn="ctr">
              <a:defRPr lang="ko-KR" altLang="en-US"/>
            </a:pPr>
            <a:endParaRPr lang="ko-KR" altLang="en-US" b="0"/>
          </a:p>
        </p:txBody>
      </p:sp>
      <p:sp>
        <p:nvSpPr>
          <p:cNvPr id="81" name=""/>
          <p:cNvSpPr txBox="1"/>
          <p:nvPr/>
        </p:nvSpPr>
        <p:spPr>
          <a:xfrm>
            <a:off x="803412" y="5379078"/>
            <a:ext cx="7668853" cy="1182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⦁댓글버튼을 클릭하면 모달로 열림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⦁세로로 게시글이 나열되는 블로그의 특성상 한 게시물의 공간이 크면 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육안상 복잡해보이기 때문에 모달로 열리게 구현 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340" y="1341884"/>
            <a:ext cx="4178743" cy="3059224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3872" y="1314016"/>
            <a:ext cx="4118639" cy="3159100"/>
          </a:xfrm>
          <a:prstGeom prst="rect">
            <a:avLst/>
          </a:prstGeom>
        </p:spPr>
      </p:pic>
      <p:cxnSp>
        <p:nvCxnSpPr>
          <p:cNvPr id="84" name=""/>
          <p:cNvCxnSpPr/>
          <p:nvPr/>
        </p:nvCxnSpPr>
        <p:spPr>
          <a:xfrm>
            <a:off x="4367808" y="2636912"/>
            <a:ext cx="540060" cy="0"/>
          </a:xfrm>
          <a:prstGeom prst="straightConnector1">
            <a:avLst/>
          </a:prstGeom>
          <a:ln w="25400" algn="ctr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 rot="0">
            <a:off x="3369325" y="3468383"/>
            <a:ext cx="3849570" cy="400110"/>
            <a:chOff x="5033173" y="2647511"/>
            <a:chExt cx="3849570" cy="400110"/>
          </a:xfrm>
        </p:grpSpPr>
        <p:sp>
          <p:nvSpPr>
            <p:cNvPr id="97" name="TextBox 96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개발환경 및 목적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1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 rot="0">
            <a:off x="3369325" y="3877958"/>
            <a:ext cx="3849570" cy="400110"/>
            <a:chOff x="5033173" y="2647511"/>
            <a:chExt cx="3849570" cy="400110"/>
          </a:xfrm>
        </p:grpSpPr>
        <p:sp>
          <p:nvSpPr>
            <p:cNvPr id="100" name="TextBox 99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프로젝트 흐름도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2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 rot="0">
            <a:off x="3369325" y="4287533"/>
            <a:ext cx="3849570" cy="400110"/>
            <a:chOff x="5033173" y="2647511"/>
            <a:chExt cx="3849570" cy="400110"/>
          </a:xfrm>
        </p:grpSpPr>
        <p:sp>
          <p:nvSpPr>
            <p:cNvPr id="103" name="TextBox 102"/>
            <p:cNvSpPr txBox="1"/>
            <p:nvPr/>
          </p:nvSpPr>
          <p:spPr>
            <a:xfrm>
              <a:off x="5292954" y="2647511"/>
              <a:ext cx="3589789" cy="38733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sz="2000" b="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주요내용</a:t>
              </a:r>
              <a:endParaRPr lang="en-US" altLang="ko-KR" sz="2000" b="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  <a:defRPr lang="ko-KR" altLang="en-US"/>
              </a:pPr>
              <a:r>
                <a:rPr lang="en-US" altLang="ko-KR" b="0" spc="-50">
                  <a:solidFill>
                    <a:srgbClr val="43435b"/>
                  </a:solidFill>
                  <a:latin typeface="+mn-ea"/>
                </a:rPr>
                <a:t>3</a:t>
              </a:r>
              <a:endParaRPr lang="en-US" altLang="ko-KR" b="0" spc="-50">
                <a:solidFill>
                  <a:srgbClr val="43435b"/>
                </a:solidFill>
                <a:latin typeface="+mn-ea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3252905" y="2096852"/>
            <a:ext cx="5795423" cy="900100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3000" b="1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Spring boot/React </a:t>
            </a:r>
            <a:r>
              <a:rPr lang="ko-KR" altLang="en-US" sz="3000" b="1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팀프로젝트2</a:t>
            </a:r>
            <a:endParaRPr lang="ko-KR" altLang="en-US" sz="3000" b="1" spc="-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defRPr lang="ko-KR" altLang="en-US"/>
            </a:pPr>
            <a:r>
              <a:rPr lang="ko-KR" altLang="en-US" sz="2800">
                <a:solidFill>
                  <a:schemeClr val="bg2">
                    <a:lumMod val="50000"/>
                  </a:schemeClr>
                </a:solidFill>
              </a:rPr>
              <a:t>- 영상통화 프로그램 (홈술)</a:t>
            </a:r>
            <a:endParaRPr lang="ko-KR" altLang="en-US" sz="2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6600" b="0" spc="-50">
                <a:solidFill>
                  <a:srgbClr val="e5dbd2"/>
                </a:solidFill>
                <a:latin typeface="+mn-ea"/>
              </a:rPr>
              <a:t>Ⅳ</a:t>
            </a:r>
            <a:endParaRPr lang="en-US" altLang="ko-KR" sz="6600" b="0" spc="-50">
              <a:solidFill>
                <a:srgbClr val="e5dbd2"/>
              </a:solidFill>
              <a:latin typeface="+mn-ea"/>
            </a:endParaRPr>
          </a:p>
        </p:txBody>
      </p:sp>
      <p:sp>
        <p:nvSpPr>
          <p:cNvPr id="112" name=""/>
          <p:cNvSpPr/>
          <p:nvPr/>
        </p:nvSpPr>
        <p:spPr>
          <a:xfrm>
            <a:off x="119336" y="6129300"/>
            <a:ext cx="1332148" cy="72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8424936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Ⅳ.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팀프로젝트2</a:t>
            </a:r>
            <a:r>
              <a:rPr lang="ko-KR" altLang="en-US" sz="2600" b="1" spc="-50">
                <a:solidFill>
                  <a:srgbClr val="1b1760"/>
                </a:solidFill>
              </a:rPr>
              <a:t> - 개발환경 및 목적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영상통화 프로그램 (홈술)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695400" y="1720456"/>
            <a:ext cx="2772308" cy="7004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4000" b="1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40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ko-KR" altLang="en-US" sz="2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731404" y="3701957"/>
            <a:ext cx="2772308" cy="699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개발목적</a:t>
            </a:r>
            <a:endParaRPr lang="ko-KR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 rot="16200000" flipH="1">
            <a:off x="2634001" y="2091237"/>
            <a:ext cx="1811429" cy="0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16200000" flipH="1">
            <a:off x="2699792" y="4257092"/>
            <a:ext cx="1656184" cy="0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/>
          <p:cNvSpPr txBox="1"/>
          <p:nvPr/>
        </p:nvSpPr>
        <p:spPr>
          <a:xfrm>
            <a:off x="3791744" y="1156962"/>
            <a:ext cx="5352256" cy="173673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• </a:t>
            </a:r>
            <a:r>
              <a:rPr lang="en-US" altLang="ko-KR">
                <a:solidFill>
                  <a:schemeClr val="tx1"/>
                </a:solidFill>
              </a:rPr>
              <a:t>CloudComputing</a:t>
            </a:r>
            <a:r>
              <a:rPr lang="en-US" altLang="ko-KR" b="1">
                <a:solidFill>
                  <a:schemeClr val="tx1"/>
                </a:solidFill>
              </a:rPr>
              <a:t> : </a:t>
            </a:r>
            <a:r>
              <a:rPr lang="en-US" altLang="ko-KR">
                <a:solidFill>
                  <a:schemeClr val="tx1"/>
                </a:solidFill>
              </a:rPr>
              <a:t>GCP(</a:t>
            </a:r>
            <a:r>
              <a:rPr lang="ko-KR" altLang="en-US">
                <a:solidFill>
                  <a:schemeClr val="tx1"/>
                </a:solidFill>
              </a:rPr>
              <a:t>구글 클라우드 플랫폼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en-US" altLang="ko-KR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/>
              <a:t>• DBMS : MySQL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Language : JAVA, </a:t>
            </a:r>
            <a:r>
              <a:rPr lang="en-US" altLang="ko-KR"/>
              <a:t>javascript, html, css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• Library :</a:t>
            </a:r>
            <a:r>
              <a:rPr lang="en-US" altLang="ko-KR"/>
              <a:t> React</a:t>
            </a:r>
            <a:r>
              <a:rPr lang="ko-KR" altLang="en-US"/>
              <a:t>, </a:t>
            </a:r>
            <a:r>
              <a:rPr lang="en-US" altLang="ko-KR"/>
              <a:t>Lombok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• Editor : </a:t>
            </a:r>
            <a:r>
              <a:rPr lang="en-US" altLang="ko-KR"/>
              <a:t>STS4, VScode</a:t>
            </a:r>
            <a:endParaRPr lang="en-US" altLang="ko-KR"/>
          </a:p>
          <a:p>
            <a:pPr>
              <a:defRPr lang="ko-KR" altLang="en-US"/>
            </a:pPr>
            <a:r>
              <a:rPr lang="ko-KR" altLang="en-US"/>
              <a:t>•</a:t>
            </a:r>
            <a:r>
              <a:rPr lang="en-US" altLang="ko-KR"/>
              <a:t> Api : WebRTC, CoolSMS</a:t>
            </a:r>
            <a:endParaRPr lang="en-US" altLang="ko-KR"/>
          </a:p>
        </p:txBody>
      </p:sp>
      <p:sp>
        <p:nvSpPr>
          <p:cNvPr id="33" name=""/>
          <p:cNvSpPr txBox="1"/>
          <p:nvPr/>
        </p:nvSpPr>
        <p:spPr>
          <a:xfrm>
            <a:off x="3755739" y="3429000"/>
            <a:ext cx="4743527" cy="1560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• </a:t>
            </a:r>
            <a:r>
              <a:rPr lang="en-US" altLang="ko-KR"/>
              <a:t>1</a:t>
            </a:r>
            <a:r>
              <a:rPr lang="ko-KR" altLang="en-US"/>
              <a:t>인가구 증가와 코로나사태로 인한 비대면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모임을 위해서 기획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WebRTC를 활용한 그룹</a:t>
            </a:r>
            <a:r>
              <a:rPr lang="en-US" altLang="ko-KR"/>
              <a:t>(</a:t>
            </a:r>
            <a:r>
              <a:rPr lang="ko-KR" altLang="en-US"/>
              <a:t>다자간) 영상통화</a:t>
            </a:r>
            <a:endParaRPr lang="ko-KR" altLang="en-US"/>
          </a:p>
          <a:p>
            <a:pPr marL="228600" indent="-228600" algn="l" defTabSz="871876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WebRTC MultiConnection</a:t>
            </a:r>
            <a:r>
              <a:rPr lang="ko-KR" altLang="en-US">
                <a:solidFill>
                  <a:schemeClr val="tx1"/>
                </a:solidFill>
              </a:rPr>
              <a:t>에 대한 이해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719572" y="5502158"/>
            <a:ext cx="2772308" cy="699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>
                <a:solidFill>
                  <a:schemeClr val="bg1">
                    <a:lumMod val="50000"/>
                  </a:schemeClr>
                </a:solidFill>
              </a:rPr>
              <a:t>03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담당역할</a:t>
            </a:r>
            <a:endParaRPr lang="ko-KR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" name=""/>
          <p:cNvCxnSpPr/>
          <p:nvPr/>
        </p:nvCxnSpPr>
        <p:spPr>
          <a:xfrm rot="16200000" flipH="1">
            <a:off x="2957736" y="5979368"/>
            <a:ext cx="1152128" cy="11832"/>
          </a:xfrm>
          <a:prstGeom prst="line">
            <a:avLst/>
          </a:prstGeom>
          <a:ln w="19050" algn="ctr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3761909" y="5395840"/>
            <a:ext cx="4734527" cy="1462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• 4명이 진행한 프로젝트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• 회원관리(본인문자인증), 게임구현, </a:t>
            </a:r>
            <a:endParaRPr lang="ko-KR" altLang="en-US"/>
          </a:p>
          <a:p>
            <a:pPr>
              <a:defRPr lang="ko-KR" altLang="en-US"/>
            </a:pPr>
            <a:r>
              <a:rPr lang="en-US" altLang="ko-KR"/>
              <a:t> </a:t>
            </a:r>
            <a:r>
              <a:rPr lang="ko-KR" altLang="en-US"/>
              <a:t> 반응형웹 부분 담당</a:t>
            </a:r>
            <a:r>
              <a:rPr lang="en-US" altLang="ko-KR"/>
              <a:t> </a:t>
            </a:r>
            <a:endParaRPr lang="en-US" altLang="ko-KR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Ⅳ.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팀프로젝트2</a:t>
            </a:r>
            <a:r>
              <a:rPr lang="ko-KR" altLang="en-US" sz="2600" b="1" spc="-50">
                <a:solidFill>
                  <a:srgbClr val="1b1760"/>
                </a:solidFill>
              </a:rPr>
              <a:t> - 흐름도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영상통화 프로그램 (홈술)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61" name="TextBox 6"/>
          <p:cNvSpPr txBox="1"/>
          <p:nvPr/>
        </p:nvSpPr>
        <p:spPr>
          <a:xfrm>
            <a:off x="258002" y="1124744"/>
            <a:ext cx="3953958" cy="334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tx1"/>
                </a:solidFill>
                <a:latin typeface="나눔고딕"/>
                <a:ea typeface="나눔고딕"/>
              </a:rPr>
              <a:t>[유저 플로우]</a:t>
            </a:r>
            <a:endParaRPr lang="ko-KR" altLang="en-US" sz="1600" b="1">
              <a:solidFill>
                <a:schemeClr val="tx1"/>
              </a:solidFill>
              <a:latin typeface="나눔고딕"/>
              <a:ea typeface="나눔고딕"/>
            </a:endParaRPr>
          </a:p>
        </p:txBody>
      </p:sp>
      <p:sp>
        <p:nvSpPr>
          <p:cNvPr id="62" name="모서리가 둥근 직사각형 7"/>
          <p:cNvSpPr/>
          <p:nvPr/>
        </p:nvSpPr>
        <p:spPr>
          <a:xfrm>
            <a:off x="1085045" y="1779584"/>
            <a:ext cx="732959" cy="348755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80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시작</a:t>
            </a:r>
            <a:endParaRPr lang="ko-KR" altLang="en-US" sz="100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sp>
        <p:nvSpPr>
          <p:cNvPr id="63" name="직사각형 8"/>
          <p:cNvSpPr/>
          <p:nvPr/>
        </p:nvSpPr>
        <p:spPr>
          <a:xfrm>
            <a:off x="1059546" y="2475712"/>
            <a:ext cx="725568" cy="3489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방 입장</a:t>
            </a:r>
            <a:r>
              <a:rPr lang="en-US" altLang="ko-KR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/</a:t>
            </a: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방 만들기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sp>
        <p:nvSpPr>
          <p:cNvPr id="64" name="사각형: 둥근 모서리 60"/>
          <p:cNvSpPr/>
          <p:nvPr/>
        </p:nvSpPr>
        <p:spPr>
          <a:xfrm>
            <a:off x="983872" y="3086640"/>
            <a:ext cx="876917" cy="348914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75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Segoe UI"/>
              </a:rPr>
              <a:t>로그인</a:t>
            </a:r>
            <a:endParaRPr lang="ko-KR" altLang="en-US" sz="75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65" name="직선 화살표 연결선 10"/>
          <p:cNvCxnSpPr/>
          <p:nvPr/>
        </p:nvCxnSpPr>
        <p:spPr>
          <a:xfrm>
            <a:off x="1421099" y="2863412"/>
            <a:ext cx="2463" cy="164178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11"/>
          <p:cNvCxnSpPr/>
          <p:nvPr/>
        </p:nvCxnSpPr>
        <p:spPr>
          <a:xfrm>
            <a:off x="1926000" y="3261097"/>
            <a:ext cx="225655" cy="0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12"/>
          <p:cNvSpPr/>
          <p:nvPr/>
        </p:nvSpPr>
        <p:spPr>
          <a:xfrm>
            <a:off x="2215858" y="3080085"/>
            <a:ext cx="725568" cy="3489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회원가입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sp>
        <p:nvSpPr>
          <p:cNvPr id="68" name="직사각형 13"/>
          <p:cNvSpPr/>
          <p:nvPr/>
        </p:nvSpPr>
        <p:spPr>
          <a:xfrm>
            <a:off x="3210405" y="3080085"/>
            <a:ext cx="835335" cy="3489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회원가입 정보입력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69" name="직선 화살표 연결선 14"/>
          <p:cNvCxnSpPr/>
          <p:nvPr/>
        </p:nvCxnSpPr>
        <p:spPr>
          <a:xfrm>
            <a:off x="2998825" y="3261097"/>
            <a:ext cx="154180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5"/>
          <p:cNvSpPr txBox="1"/>
          <p:nvPr/>
        </p:nvSpPr>
        <p:spPr>
          <a:xfrm>
            <a:off x="1894914" y="3064224"/>
            <a:ext cx="437550" cy="181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00" b="1">
                <a:solidFill>
                  <a:srgbClr val="ff0000"/>
                </a:solidFill>
                <a:latin typeface="나눔고딕"/>
                <a:ea typeface="나눔고딕"/>
              </a:rPr>
              <a:t>NO</a:t>
            </a:r>
            <a:endParaRPr lang="ko-KR" altLang="en-US" sz="600" b="1">
              <a:solidFill>
                <a:srgbClr val="ff0000"/>
              </a:solidFill>
              <a:latin typeface="나눔고딕"/>
              <a:ea typeface="나눔고딕"/>
            </a:endParaRPr>
          </a:p>
        </p:txBody>
      </p:sp>
      <p:sp>
        <p:nvSpPr>
          <p:cNvPr id="71" name="TextBox 16"/>
          <p:cNvSpPr txBox="1"/>
          <p:nvPr/>
        </p:nvSpPr>
        <p:spPr>
          <a:xfrm>
            <a:off x="1459724" y="3485749"/>
            <a:ext cx="292667" cy="272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00" b="1">
                <a:solidFill>
                  <a:srgbClr val="0078d7"/>
                </a:solidFill>
                <a:latin typeface="나눔고딕"/>
                <a:ea typeface="나눔고딕"/>
              </a:rPr>
              <a:t>YES</a:t>
            </a:r>
            <a:endParaRPr lang="ko-KR" altLang="en-US" sz="600" b="1">
              <a:solidFill>
                <a:srgbClr val="0078d7"/>
              </a:solidFill>
              <a:latin typeface="나눔고딕"/>
              <a:ea typeface="나눔고딕"/>
            </a:endParaRPr>
          </a:p>
        </p:txBody>
      </p:sp>
      <p:cxnSp>
        <p:nvCxnSpPr>
          <p:cNvPr id="72" name="직선 화살표 연결선 17"/>
          <p:cNvCxnSpPr/>
          <p:nvPr/>
        </p:nvCxnSpPr>
        <p:spPr>
          <a:xfrm>
            <a:off x="1421099" y="3500692"/>
            <a:ext cx="2463" cy="164178"/>
          </a:xfrm>
          <a:prstGeom prst="straightConnector1">
            <a:avLst/>
          </a:prstGeom>
          <a:ln>
            <a:solidFill>
              <a:srgbClr val="0078d7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18"/>
          <p:cNvSpPr/>
          <p:nvPr/>
        </p:nvSpPr>
        <p:spPr>
          <a:xfrm>
            <a:off x="965247" y="3732221"/>
            <a:ext cx="1043180" cy="3657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방입장</a:t>
            </a:r>
            <a:r>
              <a:rPr lang="en-US" altLang="ko-KR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/</a:t>
            </a: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방 만들기 입력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74" name="직선 화살표 연결선 19"/>
          <p:cNvCxnSpPr/>
          <p:nvPr/>
        </p:nvCxnSpPr>
        <p:spPr>
          <a:xfrm>
            <a:off x="3645817" y="3485751"/>
            <a:ext cx="2463" cy="164178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20"/>
          <p:cNvSpPr/>
          <p:nvPr/>
        </p:nvSpPr>
        <p:spPr>
          <a:xfrm>
            <a:off x="3211393" y="3721934"/>
            <a:ext cx="835335" cy="3489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가입완료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76" name="직선 화살표 연결선 21"/>
          <p:cNvCxnSpPr/>
          <p:nvPr/>
        </p:nvCxnSpPr>
        <p:spPr>
          <a:xfrm flipH="1">
            <a:off x="1854525" y="3906678"/>
            <a:ext cx="1292215" cy="0"/>
          </a:xfrm>
          <a:prstGeom prst="straightConnector1">
            <a:avLst/>
          </a:prstGeom>
          <a:ln>
            <a:solidFill>
              <a:schemeClr val="bg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22"/>
          <p:cNvCxnSpPr/>
          <p:nvPr/>
        </p:nvCxnSpPr>
        <p:spPr>
          <a:xfrm>
            <a:off x="1421099" y="4128082"/>
            <a:ext cx="2463" cy="164178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25"/>
          <p:cNvSpPr/>
          <p:nvPr/>
        </p:nvSpPr>
        <p:spPr>
          <a:xfrm>
            <a:off x="1007604" y="5568293"/>
            <a:ext cx="856806" cy="3658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화상채팅</a:t>
            </a:r>
            <a:r>
              <a:rPr lang="en-US" altLang="ko-KR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/</a:t>
            </a: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방 생성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sp>
        <p:nvSpPr>
          <p:cNvPr id="79" name="모서리가 둥근 직사각형 26"/>
          <p:cNvSpPr/>
          <p:nvPr/>
        </p:nvSpPr>
        <p:spPr>
          <a:xfrm>
            <a:off x="1059546" y="6174668"/>
            <a:ext cx="725568" cy="348755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80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완료</a:t>
            </a:r>
            <a:endParaRPr lang="ko-KR" altLang="en-US" sz="100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80" name="직선 화살표 연결선 27"/>
          <p:cNvCxnSpPr/>
          <p:nvPr/>
        </p:nvCxnSpPr>
        <p:spPr>
          <a:xfrm>
            <a:off x="1415894" y="5982970"/>
            <a:ext cx="0" cy="148822"/>
          </a:xfrm>
          <a:prstGeom prst="straightConnector1">
            <a:avLst/>
          </a:prstGeom>
          <a:ln>
            <a:solidFill>
              <a:srgbClr val="f4771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51"/>
          <p:cNvCxnSpPr/>
          <p:nvPr/>
        </p:nvCxnSpPr>
        <p:spPr>
          <a:xfrm rot="10800000">
            <a:off x="732356" y="3884209"/>
            <a:ext cx="10963" cy="1254327"/>
          </a:xfrm>
          <a:prstGeom prst="bentConnector3">
            <a:avLst>
              <a:gd name="adj1" fmla="val 1390976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29"/>
          <p:cNvSpPr txBox="1"/>
          <p:nvPr/>
        </p:nvSpPr>
        <p:spPr>
          <a:xfrm>
            <a:off x="730350" y="3801231"/>
            <a:ext cx="264520" cy="272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00" b="1">
                <a:solidFill>
                  <a:srgbClr val="ff0000"/>
                </a:solidFill>
                <a:latin typeface="나눔고딕"/>
                <a:ea typeface="나눔고딕"/>
              </a:rPr>
              <a:t>NO</a:t>
            </a:r>
            <a:endParaRPr lang="ko-KR" altLang="en-US" sz="600" b="1">
              <a:solidFill>
                <a:srgbClr val="ff0000"/>
              </a:solidFill>
              <a:latin typeface="나눔고딕"/>
              <a:ea typeface="나눔고딕"/>
            </a:endParaRPr>
          </a:p>
        </p:txBody>
      </p:sp>
      <p:sp>
        <p:nvSpPr>
          <p:cNvPr id="83" name="TextBox 30"/>
          <p:cNvSpPr txBox="1"/>
          <p:nvPr/>
        </p:nvSpPr>
        <p:spPr>
          <a:xfrm>
            <a:off x="1459723" y="5326155"/>
            <a:ext cx="512700" cy="183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00" b="1">
                <a:solidFill>
                  <a:srgbClr val="0078d7"/>
                </a:solidFill>
                <a:latin typeface="나눔고딕"/>
                <a:ea typeface="나눔고딕"/>
              </a:rPr>
              <a:t>YES</a:t>
            </a:r>
            <a:endParaRPr lang="ko-KR" altLang="en-US" sz="600" b="1">
              <a:solidFill>
                <a:srgbClr val="0078d7"/>
              </a:solidFill>
              <a:latin typeface="나눔고딕"/>
              <a:ea typeface="나눔고딕"/>
            </a:endParaRPr>
          </a:p>
        </p:txBody>
      </p:sp>
      <p:cxnSp>
        <p:nvCxnSpPr>
          <p:cNvPr id="84" name="직선 화살표 연결선 31"/>
          <p:cNvCxnSpPr/>
          <p:nvPr/>
        </p:nvCxnSpPr>
        <p:spPr>
          <a:xfrm>
            <a:off x="1421099" y="5341099"/>
            <a:ext cx="2463" cy="164178"/>
          </a:xfrm>
          <a:prstGeom prst="straightConnector1">
            <a:avLst/>
          </a:prstGeom>
          <a:ln>
            <a:solidFill>
              <a:srgbClr val="0078d7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32"/>
          <p:cNvCxnSpPr/>
          <p:nvPr/>
        </p:nvCxnSpPr>
        <p:spPr>
          <a:xfrm>
            <a:off x="1421099" y="2235054"/>
            <a:ext cx="2463" cy="164178"/>
          </a:xfrm>
          <a:prstGeom prst="straightConnector1">
            <a:avLst/>
          </a:prstGeom>
          <a:ln algn="ctr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평행 사변형 33"/>
          <p:cNvSpPr/>
          <p:nvPr/>
        </p:nvSpPr>
        <p:spPr>
          <a:xfrm>
            <a:off x="841909" y="4349032"/>
            <a:ext cx="1144183" cy="353630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방 비밀번호 입력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87" name="직선 화살표 연결선 34"/>
          <p:cNvCxnSpPr/>
          <p:nvPr/>
        </p:nvCxnSpPr>
        <p:spPr>
          <a:xfrm>
            <a:off x="1412935" y="4738294"/>
            <a:ext cx="2463" cy="164178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102"/>
          <p:cNvSpPr/>
          <p:nvPr/>
        </p:nvSpPr>
        <p:spPr>
          <a:xfrm>
            <a:off x="775706" y="4955289"/>
            <a:ext cx="1276922" cy="348914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75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Segoe UI"/>
              </a:rPr>
              <a:t>비밀번호</a:t>
            </a:r>
            <a:endParaRPr lang="ko-KR" altLang="en-US" sz="75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Segoe UI"/>
            </a:endParaRPr>
          </a:p>
          <a:p>
            <a:pPr algn="ctr">
              <a:defRPr lang="ko-KR" altLang="en-US"/>
            </a:pPr>
            <a:r>
              <a:rPr lang="ko-KR" altLang="en-US" sz="75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Segoe UI"/>
              </a:rPr>
              <a:t>확인</a:t>
            </a:r>
            <a:endParaRPr lang="ko-KR" altLang="en-US" sz="75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89" name="직선 연결선 36"/>
          <p:cNvCxnSpPr/>
          <p:nvPr/>
        </p:nvCxnSpPr>
        <p:spPr>
          <a:xfrm>
            <a:off x="4572000" y="1169368"/>
            <a:ext cx="0" cy="5688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모서리가 둥근 직사각형 37"/>
          <p:cNvSpPr/>
          <p:nvPr/>
        </p:nvSpPr>
        <p:spPr>
          <a:xfrm>
            <a:off x="5384647" y="1763269"/>
            <a:ext cx="732959" cy="348755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80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시작</a:t>
            </a:r>
            <a:endParaRPr lang="ko-KR" altLang="en-US" sz="100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sp>
        <p:nvSpPr>
          <p:cNvPr id="91" name="직사각형 38"/>
          <p:cNvSpPr/>
          <p:nvPr/>
        </p:nvSpPr>
        <p:spPr>
          <a:xfrm>
            <a:off x="5218978" y="2459462"/>
            <a:ext cx="1018276" cy="3489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방 만들기</a:t>
            </a:r>
            <a:r>
              <a:rPr lang="en-US" altLang="ko-KR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/</a:t>
            </a: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방 입장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sp>
        <p:nvSpPr>
          <p:cNvPr id="92" name="사각형: 둥근 모서리 87"/>
          <p:cNvSpPr/>
          <p:nvPr/>
        </p:nvSpPr>
        <p:spPr>
          <a:xfrm>
            <a:off x="5339929" y="3228355"/>
            <a:ext cx="876917" cy="348914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75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Segoe UI"/>
              </a:rPr>
              <a:t>로그인</a:t>
            </a:r>
            <a:endParaRPr lang="ko-KR" altLang="en-US" sz="75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93" name="직선 화살표 연결선 40"/>
          <p:cNvCxnSpPr/>
          <p:nvPr/>
        </p:nvCxnSpPr>
        <p:spPr>
          <a:xfrm rot="5400000">
            <a:off x="5616141" y="3017432"/>
            <a:ext cx="294496" cy="137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41"/>
          <p:cNvCxnSpPr/>
          <p:nvPr/>
        </p:nvCxnSpPr>
        <p:spPr>
          <a:xfrm>
            <a:off x="6258783" y="3429000"/>
            <a:ext cx="225655" cy="0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42"/>
          <p:cNvSpPr/>
          <p:nvPr/>
        </p:nvSpPr>
        <p:spPr>
          <a:xfrm>
            <a:off x="6573309" y="3228355"/>
            <a:ext cx="725568" cy="3489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회원가입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sp>
        <p:nvSpPr>
          <p:cNvPr id="96" name="직사각형 43"/>
          <p:cNvSpPr/>
          <p:nvPr/>
        </p:nvSpPr>
        <p:spPr>
          <a:xfrm>
            <a:off x="7560011" y="3228355"/>
            <a:ext cx="909490" cy="300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회원가입 정보입력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97" name="직선 화살표 연결선 44"/>
          <p:cNvCxnSpPr/>
          <p:nvPr/>
        </p:nvCxnSpPr>
        <p:spPr>
          <a:xfrm>
            <a:off x="7370894" y="3385420"/>
            <a:ext cx="154180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45"/>
          <p:cNvSpPr txBox="1"/>
          <p:nvPr/>
        </p:nvSpPr>
        <p:spPr>
          <a:xfrm>
            <a:off x="6252366" y="3096407"/>
            <a:ext cx="272920" cy="268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00" b="1">
                <a:solidFill>
                  <a:srgbClr val="ff0000"/>
                </a:solidFill>
                <a:latin typeface="나눔고딕"/>
                <a:ea typeface="나눔고딕"/>
              </a:rPr>
              <a:t>NO</a:t>
            </a:r>
            <a:endParaRPr lang="ko-KR" altLang="en-US" sz="600" b="1">
              <a:solidFill>
                <a:srgbClr val="ff0000"/>
              </a:solidFill>
              <a:latin typeface="나눔고딕"/>
              <a:ea typeface="나눔고딕"/>
            </a:endParaRPr>
          </a:p>
        </p:txBody>
      </p:sp>
      <p:sp>
        <p:nvSpPr>
          <p:cNvPr id="99" name="TextBox 46"/>
          <p:cNvSpPr txBox="1"/>
          <p:nvPr/>
        </p:nvSpPr>
        <p:spPr>
          <a:xfrm>
            <a:off x="5771613" y="3743722"/>
            <a:ext cx="501646" cy="182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00" b="1">
                <a:solidFill>
                  <a:srgbClr val="0078d7"/>
                </a:solidFill>
                <a:latin typeface="나눔고딕"/>
                <a:ea typeface="나눔고딕"/>
              </a:rPr>
              <a:t>YES</a:t>
            </a:r>
            <a:endParaRPr lang="ko-KR" altLang="en-US" sz="600" b="1">
              <a:solidFill>
                <a:srgbClr val="0078d7"/>
              </a:solidFill>
              <a:latin typeface="나눔고딕"/>
              <a:ea typeface="나눔고딕"/>
            </a:endParaRPr>
          </a:p>
        </p:txBody>
      </p:sp>
      <p:cxnSp>
        <p:nvCxnSpPr>
          <p:cNvPr id="100" name="직선 화살표 연결선 47"/>
          <p:cNvCxnSpPr/>
          <p:nvPr/>
        </p:nvCxnSpPr>
        <p:spPr>
          <a:xfrm rot="5400000">
            <a:off x="5549990" y="3964664"/>
            <a:ext cx="442558" cy="684"/>
          </a:xfrm>
          <a:prstGeom prst="straightConnector1">
            <a:avLst/>
          </a:prstGeom>
          <a:ln>
            <a:solidFill>
              <a:srgbClr val="0078d7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48"/>
          <p:cNvCxnSpPr/>
          <p:nvPr/>
        </p:nvCxnSpPr>
        <p:spPr>
          <a:xfrm rot="5400000">
            <a:off x="7807635" y="3854293"/>
            <a:ext cx="368120" cy="1370"/>
          </a:xfrm>
          <a:prstGeom prst="straightConnector1">
            <a:avLst/>
          </a:prstGeom>
          <a:ln>
            <a:solidFill>
              <a:schemeClr val="bg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49"/>
          <p:cNvSpPr/>
          <p:nvPr/>
        </p:nvSpPr>
        <p:spPr>
          <a:xfrm>
            <a:off x="7543884" y="5548694"/>
            <a:ext cx="835335" cy="3489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가입완료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103" name="직선 화살표 연결선 99"/>
          <p:cNvCxnSpPr/>
          <p:nvPr/>
        </p:nvCxnSpPr>
        <p:spPr>
          <a:xfrm rot="10800000">
            <a:off x="6203294" y="4627212"/>
            <a:ext cx="1205969" cy="110599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51"/>
          <p:cNvSpPr/>
          <p:nvPr/>
        </p:nvSpPr>
        <p:spPr>
          <a:xfrm>
            <a:off x="5256076" y="4406341"/>
            <a:ext cx="1044116" cy="3548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계정아이콘노출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sp>
        <p:nvSpPr>
          <p:cNvPr id="105" name="모서리가 둥근 직사각형 52"/>
          <p:cNvSpPr/>
          <p:nvPr/>
        </p:nvSpPr>
        <p:spPr>
          <a:xfrm>
            <a:off x="5392038" y="6158352"/>
            <a:ext cx="725568" cy="348755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80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완료</a:t>
            </a:r>
            <a:endParaRPr lang="ko-KR" altLang="en-US" sz="100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106" name="직선 화살표 연결선 53"/>
          <p:cNvCxnSpPr/>
          <p:nvPr/>
        </p:nvCxnSpPr>
        <p:spPr>
          <a:xfrm>
            <a:off x="5748386" y="5966655"/>
            <a:ext cx="0" cy="148822"/>
          </a:xfrm>
          <a:prstGeom prst="straightConnector1">
            <a:avLst/>
          </a:prstGeom>
          <a:ln>
            <a:solidFill>
              <a:srgbClr val="f4771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54"/>
          <p:cNvSpPr txBox="1"/>
          <p:nvPr/>
        </p:nvSpPr>
        <p:spPr>
          <a:xfrm>
            <a:off x="4896036" y="1147468"/>
            <a:ext cx="3939616" cy="33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tx1"/>
                </a:solidFill>
                <a:latin typeface="나눔고딕"/>
                <a:ea typeface="나눔고딕"/>
              </a:rPr>
              <a:t>[로그인 프로세스]</a:t>
            </a:r>
            <a:endParaRPr lang="ko-KR" altLang="en-US" sz="1600" b="1">
              <a:solidFill>
                <a:schemeClr val="tx1"/>
              </a:solidFill>
              <a:latin typeface="나눔고딕"/>
              <a:ea typeface="나눔고딕"/>
            </a:endParaRPr>
          </a:p>
        </p:txBody>
      </p:sp>
      <p:cxnSp>
        <p:nvCxnSpPr>
          <p:cNvPr id="108" name="직선 화살표 연결선 55"/>
          <p:cNvCxnSpPr>
            <a:endCxn id="91" idx="0"/>
          </p:cNvCxnSpPr>
          <p:nvPr/>
        </p:nvCxnSpPr>
        <p:spPr>
          <a:xfrm rot="5400000">
            <a:off x="5590638" y="2315472"/>
            <a:ext cx="281467" cy="6511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87"/>
          <p:cNvSpPr/>
          <p:nvPr/>
        </p:nvSpPr>
        <p:spPr>
          <a:xfrm>
            <a:off x="7560012" y="4111844"/>
            <a:ext cx="876917" cy="348914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 lang="ko-KR" altLang="en-US"/>
            </a:pPr>
            <a:r>
              <a:rPr lang="ko-KR" altLang="en-US" sz="75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Segoe UI"/>
              </a:rPr>
              <a:t>문자인증</a:t>
            </a:r>
            <a:endParaRPr lang="ko-KR" altLang="en-US" sz="75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Segoe UI"/>
            </a:endParaRPr>
          </a:p>
        </p:txBody>
      </p:sp>
      <p:cxnSp>
        <p:nvCxnSpPr>
          <p:cNvPr id="110" name="직선 화살표 연결선 57"/>
          <p:cNvCxnSpPr/>
          <p:nvPr/>
        </p:nvCxnSpPr>
        <p:spPr>
          <a:xfrm rot="5400000">
            <a:off x="7549950" y="4995466"/>
            <a:ext cx="883489" cy="1370"/>
          </a:xfrm>
          <a:prstGeom prst="straightConnector1">
            <a:avLst/>
          </a:prstGeom>
          <a:ln>
            <a:solidFill>
              <a:srgbClr val="0078d7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58"/>
          <p:cNvSpPr txBox="1"/>
          <p:nvPr/>
        </p:nvSpPr>
        <p:spPr>
          <a:xfrm>
            <a:off x="7991696" y="4860603"/>
            <a:ext cx="585818" cy="185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00" b="1">
                <a:solidFill>
                  <a:srgbClr val="0078d7"/>
                </a:solidFill>
                <a:latin typeface="나눔고딕"/>
                <a:ea typeface="나눔고딕"/>
              </a:rPr>
              <a:t>YES</a:t>
            </a:r>
            <a:endParaRPr lang="ko-KR" altLang="en-US" sz="600" b="1">
              <a:solidFill>
                <a:srgbClr val="0078d7"/>
              </a:solidFill>
              <a:latin typeface="나눔고딕"/>
              <a:ea typeface="나눔고딕"/>
            </a:endParaRPr>
          </a:p>
        </p:txBody>
      </p:sp>
      <p:cxnSp>
        <p:nvCxnSpPr>
          <p:cNvPr id="112" name="꺾인 연결선 51"/>
          <p:cNvCxnSpPr/>
          <p:nvPr/>
        </p:nvCxnSpPr>
        <p:spPr>
          <a:xfrm rot="16200000" flipV="1">
            <a:off x="7130222" y="3902927"/>
            <a:ext cx="736242" cy="123339"/>
          </a:xfrm>
          <a:prstGeom prst="bentConnector3">
            <a:avLst>
              <a:gd name="adj1" fmla="val 1112"/>
            </a:avLst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60"/>
          <p:cNvSpPr txBox="1"/>
          <p:nvPr/>
        </p:nvSpPr>
        <p:spPr>
          <a:xfrm>
            <a:off x="7144776" y="3944961"/>
            <a:ext cx="261814" cy="267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00" b="1">
                <a:solidFill>
                  <a:srgbClr val="ff0000"/>
                </a:solidFill>
                <a:latin typeface="나눔고딕"/>
                <a:ea typeface="나눔고딕"/>
              </a:rPr>
              <a:t>NO</a:t>
            </a:r>
            <a:endParaRPr lang="ko-KR" altLang="en-US" sz="600" b="1">
              <a:solidFill>
                <a:srgbClr val="ff0000"/>
              </a:solidFill>
              <a:latin typeface="나눔고딕"/>
              <a:ea typeface="나눔고딕"/>
            </a:endParaRPr>
          </a:p>
        </p:txBody>
      </p:sp>
      <p:cxnSp>
        <p:nvCxnSpPr>
          <p:cNvPr id="114" name="직선 화살표 연결선 61"/>
          <p:cNvCxnSpPr/>
          <p:nvPr/>
        </p:nvCxnSpPr>
        <p:spPr>
          <a:xfrm rot="5400000">
            <a:off x="5477115" y="5216338"/>
            <a:ext cx="588992" cy="137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62"/>
          <p:cNvSpPr/>
          <p:nvPr/>
        </p:nvSpPr>
        <p:spPr>
          <a:xfrm>
            <a:off x="5401598" y="5584326"/>
            <a:ext cx="725568" cy="3489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750">
                <a:solidFill>
                  <a:srgbClr val="000000"/>
                </a:solidFill>
                <a:latin typeface="나눔고딕"/>
                <a:ea typeface="나눔고딕"/>
                <a:cs typeface="Segoe UI"/>
              </a:rPr>
              <a:t>로그아웃</a:t>
            </a:r>
            <a:endParaRPr lang="ko-KR" altLang="en-US" sz="750">
              <a:solidFill>
                <a:srgbClr val="000000"/>
              </a:solidFill>
              <a:latin typeface="나눔고딕"/>
              <a:ea typeface="나눔고딕"/>
              <a:cs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Ⅳ.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팀프로젝트2</a:t>
            </a:r>
            <a:r>
              <a:rPr lang="ko-KR" altLang="en-US" sz="2600" b="1" spc="-50">
                <a:solidFill>
                  <a:srgbClr val="1b1760"/>
                </a:solidFill>
              </a:rPr>
              <a:t> - 흐름도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영상통화 프로그램 (홈술)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85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3578" y="1052736"/>
            <a:ext cx="7596843" cy="5515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Ⅳ.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팀프로젝트2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영상통화 프로그램 (홈술)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85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556" y="1170402"/>
            <a:ext cx="5471563" cy="4382834"/>
          </a:xfrm>
          <a:prstGeom prst="rect">
            <a:avLst/>
          </a:prstGeom>
        </p:spPr>
      </p:pic>
      <p:sp>
        <p:nvSpPr>
          <p:cNvPr id="86" name=""/>
          <p:cNvSpPr txBox="1"/>
          <p:nvPr/>
        </p:nvSpPr>
        <p:spPr>
          <a:xfrm>
            <a:off x="3077834" y="5727652"/>
            <a:ext cx="2988332" cy="36644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[메인화면]</a:t>
            </a:r>
            <a:endParaRPr lang="ko-KR" altLang="en-US" b="1"/>
          </a:p>
        </p:txBody>
      </p:sp>
      <p:pic>
        <p:nvPicPr>
          <p:cNvPr id="87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4464" y="1160748"/>
            <a:ext cx="3272032" cy="4680520"/>
          </a:xfrm>
          <a:prstGeom prst="rect">
            <a:avLst/>
          </a:prstGeom>
        </p:spPr>
      </p:pic>
      <p:sp>
        <p:nvSpPr>
          <p:cNvPr id="88" name=""/>
          <p:cNvSpPr txBox="1"/>
          <p:nvPr/>
        </p:nvSpPr>
        <p:spPr>
          <a:xfrm>
            <a:off x="971600" y="6104676"/>
            <a:ext cx="7200800" cy="6371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⦁화면크기를 줄이면 모바일 / 태블릿 환경에 맞게 화면이 전환되는 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   반응형웹으로 구현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Ⅳ.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팀프로젝트2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영상통화 프로그램 (홈술)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3608893" y="5726854"/>
            <a:ext cx="1926214" cy="3672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[회원가입]</a:t>
            </a:r>
            <a:endParaRPr lang="ko-KR" altLang="en-US" b="1"/>
          </a:p>
        </p:txBody>
      </p:sp>
      <p:sp>
        <p:nvSpPr>
          <p:cNvPr id="88" name=""/>
          <p:cNvSpPr txBox="1"/>
          <p:nvPr/>
        </p:nvSpPr>
        <p:spPr>
          <a:xfrm>
            <a:off x="395535" y="6099890"/>
            <a:ext cx="8352928" cy="6419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⦁술이라는 주제이기때문에 성인인증을 본인인증 방식으로 대체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⦁</a:t>
            </a:r>
            <a:r>
              <a:rPr lang="en-US" altLang="ko-KR" b="1"/>
              <a:t>CoolSMS</a:t>
            </a:r>
            <a:r>
              <a:rPr lang="ko-KR" altLang="en-US" b="1"/>
              <a:t> </a:t>
            </a:r>
            <a:r>
              <a:rPr lang="en-US" altLang="ko-KR" b="1"/>
              <a:t>Api</a:t>
            </a:r>
            <a:r>
              <a:rPr lang="ko-KR" altLang="en-US"/>
              <a:t>를 활용하여 랜덤함수로 4가지 인증번호를 입력받아 본인인증</a:t>
            </a:r>
            <a:endParaRPr lang="ko-KR" altLang="en-US"/>
          </a:p>
        </p:txBody>
      </p:sp>
      <p:pic>
        <p:nvPicPr>
          <p:cNvPr id="90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838" y="1066422"/>
            <a:ext cx="4301150" cy="4486814"/>
          </a:xfrm>
          <a:prstGeom prst="rect">
            <a:avLst/>
          </a:prstGeom>
        </p:spPr>
      </p:pic>
      <p:pic>
        <p:nvPicPr>
          <p:cNvPr id="91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1121226"/>
            <a:ext cx="4428492" cy="1335666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3753036"/>
            <a:ext cx="4464496" cy="1836204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95" name=""/>
          <p:cNvSpPr txBox="1"/>
          <p:nvPr/>
        </p:nvSpPr>
        <p:spPr>
          <a:xfrm>
            <a:off x="5004046" y="3246731"/>
            <a:ext cx="3600402" cy="36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[휴대폰으로 전송된 문자메시지]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Ⅳ.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팀프로젝트2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영상통화 프로그램 (홈술)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3082334" y="5913276"/>
            <a:ext cx="2979331" cy="3672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[로그인 / 로그아웃]</a:t>
            </a:r>
            <a:endParaRPr lang="ko-KR" altLang="en-US" b="1"/>
          </a:p>
        </p:txBody>
      </p:sp>
      <p:pic>
        <p:nvPicPr>
          <p:cNvPr id="96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520" y="1358770"/>
            <a:ext cx="6084676" cy="4140460"/>
          </a:xfrm>
          <a:prstGeom prst="rect">
            <a:avLst/>
          </a:prstGeom>
        </p:spPr>
      </p:pic>
      <p:pic>
        <p:nvPicPr>
          <p:cNvPr id="97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63186" y="1808820"/>
            <a:ext cx="1805258" cy="1734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Ⅳ.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팀프로젝트2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영상통화 프로그램 (홈술)</a:t>
            </a:r>
            <a:endParaRPr lang="ko-KR" altLang="en-US" sz="2200">
              <a:solidFill>
                <a:srgbClr val="1b1760"/>
              </a:solidFill>
            </a:endParaRPr>
          </a:p>
        </p:txBody>
      </p:sp>
      <p:grpSp>
        <p:nvGrpSpPr>
          <p:cNvPr id="107" name=""/>
          <p:cNvGrpSpPr/>
          <p:nvPr/>
        </p:nvGrpSpPr>
        <p:grpSpPr>
          <a:xfrm rot="0">
            <a:off x="467544" y="1520788"/>
            <a:ext cx="8208912" cy="4716524"/>
            <a:chOff x="467544" y="1175705"/>
            <a:chExt cx="8208912" cy="4953594"/>
          </a:xfrm>
        </p:grpSpPr>
        <p:pic>
          <p:nvPicPr>
            <p:cNvPr id="98" name="Picture 3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39552" y="1175705"/>
              <a:ext cx="8136904" cy="4953594"/>
            </a:xfrm>
            <a:prstGeom prst="rect">
              <a:avLst/>
            </a:prstGeom>
            <a:noFill/>
            <a:ln w="9525">
              <a:noFill/>
              <a:miter/>
            </a:ln>
            <a:effectLst/>
          </p:spPr>
        </p:pic>
        <p:sp>
          <p:nvSpPr>
            <p:cNvPr id="99" name=""/>
            <p:cNvSpPr/>
            <p:nvPr/>
          </p:nvSpPr>
          <p:spPr>
            <a:xfrm>
              <a:off x="1799692" y="3104964"/>
              <a:ext cx="2772308" cy="468052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1" name=""/>
            <p:cNvSpPr txBox="1"/>
            <p:nvPr/>
          </p:nvSpPr>
          <p:spPr>
            <a:xfrm>
              <a:off x="3095833" y="4109250"/>
              <a:ext cx="5220580" cy="37907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 lang="ko-KR" altLang="en-US"/>
              </a:pPr>
              <a:r>
                <a:rPr lang="ko-KR" altLang="en-US"/>
                <a:t>생성</a:t>
              </a:r>
              <a:r>
                <a:rPr lang="en-US" altLang="ko-KR"/>
                <a:t>/</a:t>
              </a:r>
              <a:r>
                <a:rPr lang="ko-KR" altLang="en-US"/>
                <a:t>참가 버튼</a:t>
              </a:r>
              <a:r>
                <a:rPr lang="en-US" altLang="ko-KR"/>
                <a:t>(id</a:t>
              </a:r>
              <a:r>
                <a:rPr lang="ko-KR" altLang="en-US"/>
                <a:t>가 없으면 생성</a:t>
              </a:r>
              <a:r>
                <a:rPr lang="en-US" altLang="ko-KR"/>
                <a:t>, </a:t>
              </a:r>
              <a:r>
                <a:rPr lang="ko-KR" altLang="en-US"/>
                <a:t>있으면 입장</a:t>
              </a:r>
              <a:r>
                <a:rPr lang="en-US" altLang="ko-KR"/>
                <a:t>)</a:t>
              </a:r>
              <a:endParaRPr lang="en-US" altLang="ko-KR"/>
            </a:p>
          </p:txBody>
        </p:sp>
        <p:cxnSp>
          <p:nvCxnSpPr>
            <p:cNvPr id="103" name=""/>
            <p:cNvCxnSpPr/>
            <p:nvPr/>
          </p:nvCxnSpPr>
          <p:spPr>
            <a:xfrm rot="16200000" flipH="1">
              <a:off x="3779912" y="3825044"/>
              <a:ext cx="504056" cy="0"/>
            </a:xfrm>
            <a:prstGeom prst="straightConnector1">
              <a:avLst/>
            </a:prstGeom>
            <a:ln w="19050" algn="ctr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"/>
            <p:cNvSpPr/>
            <p:nvPr/>
          </p:nvSpPr>
          <p:spPr>
            <a:xfrm>
              <a:off x="467544" y="3104964"/>
              <a:ext cx="1260140" cy="468052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05" name=""/>
            <p:cNvCxnSpPr/>
            <p:nvPr/>
          </p:nvCxnSpPr>
          <p:spPr>
            <a:xfrm rot="16200000" flipH="1">
              <a:off x="791580" y="3825044"/>
              <a:ext cx="504056" cy="0"/>
            </a:xfrm>
            <a:prstGeom prst="straightConnector1">
              <a:avLst/>
            </a:prstGeom>
            <a:ln w="19050" algn="ctr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"/>
          <p:cNvSpPr txBox="1"/>
          <p:nvPr/>
        </p:nvSpPr>
        <p:spPr>
          <a:xfrm>
            <a:off x="215516" y="4288316"/>
            <a:ext cx="2448272" cy="36750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 lang="ko-KR" altLang="en-US"/>
            </a:pPr>
            <a:r>
              <a:rPr lang="ko-KR" altLang="en-US"/>
              <a:t>방이름 설정(중복불가)</a:t>
            </a:r>
            <a:endParaRPr lang="ko-KR" altLang="en-US"/>
          </a:p>
        </p:txBody>
      </p:sp>
      <p:sp>
        <p:nvSpPr>
          <p:cNvPr id="86" name=""/>
          <p:cNvSpPr txBox="1"/>
          <p:nvPr/>
        </p:nvSpPr>
        <p:spPr>
          <a:xfrm>
            <a:off x="3082334" y="5769260"/>
            <a:ext cx="2979331" cy="3672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[영상통화방 생성 / 입장]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Ⅳ.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팀프로젝트2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영상통화 프로그램 (홈술)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3082334" y="5978084"/>
            <a:ext cx="2979331" cy="3672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[영상통화방 생성 / 입장]</a:t>
            </a:r>
            <a:endParaRPr lang="ko-KR" altLang="en-US" b="1"/>
          </a:p>
        </p:txBody>
      </p:sp>
      <p:pic>
        <p:nvPicPr>
          <p:cNvPr id="10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5532" y="1259634"/>
            <a:ext cx="8048916" cy="458163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09" name="TextBox 19"/>
          <p:cNvSpPr txBox="1"/>
          <p:nvPr/>
        </p:nvSpPr>
        <p:spPr>
          <a:xfrm>
            <a:off x="2217632" y="6339564"/>
            <a:ext cx="4708736" cy="36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테스트화면 : </a:t>
            </a:r>
            <a:r>
              <a:rPr lang="en-US" altLang="ko-KR">
                <a:solidFill>
                  <a:schemeClr val="tx1"/>
                </a:solidFill>
              </a:rPr>
              <a:t>https://34.64.176.118:9001/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흐름도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3578" y="1161454"/>
            <a:ext cx="7596844" cy="5543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ko-KR" altLang="en-US" sz="2600" b="1" spc="-50">
                <a:solidFill>
                  <a:srgbClr val="1b1760"/>
                </a:solidFill>
              </a:rPr>
              <a:t>Ⅳ. </a:t>
            </a:r>
            <a:r>
              <a:rPr lang="en-US" altLang="ko-KR" sz="2600" b="1" spc="-50">
                <a:solidFill>
                  <a:srgbClr val="1b1760"/>
                </a:solidFill>
                <a:latin typeface="+mn-ea"/>
              </a:rPr>
              <a:t>Spring boot/React </a:t>
            </a:r>
            <a:r>
              <a:rPr lang="ko-KR" altLang="en-US" sz="2600" b="1" spc="-50">
                <a:solidFill>
                  <a:srgbClr val="1b1760"/>
                </a:solidFill>
                <a:latin typeface="+mn-ea"/>
              </a:rPr>
              <a:t>팀프로젝트2</a:t>
            </a:r>
            <a:r>
              <a:rPr lang="ko-KR" altLang="en-US" sz="2600" b="1" spc="-50">
                <a:solidFill>
                  <a:srgbClr val="1b1760"/>
                </a:solidFill>
              </a:rPr>
              <a:t>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영상통화 프로그램 (홈술)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3082334" y="6237312"/>
            <a:ext cx="2979331" cy="3672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[게임 3종류 구현]</a:t>
            </a:r>
            <a:endParaRPr lang="ko-KR" altLang="en-US" b="1"/>
          </a:p>
        </p:txBody>
      </p:sp>
      <p:pic>
        <p:nvPicPr>
          <p:cNvPr id="110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815" y="1053851"/>
            <a:ext cx="8744370" cy="4967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81250" y="2371725"/>
            <a:ext cx="4381500" cy="149896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lvl="0" algn="ctr">
              <a:defRPr lang="ko-KR" altLang="en-US"/>
            </a:pPr>
            <a:r>
              <a:rPr lang="en-US" altLang="ko-KR" sz="5200" b="1" spc="-150">
                <a:solidFill>
                  <a:srgbClr val="f86b74"/>
                </a:solidFill>
                <a:latin typeface="+mn-ea"/>
              </a:rPr>
              <a:t>Thank you</a:t>
            </a:r>
            <a:endParaRPr lang="en-US" altLang="ko-KR" sz="5200" b="1" spc="-15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8529" y="3762376"/>
            <a:ext cx="4226944" cy="590549"/>
          </a:xfrm>
          <a:prstGeom prst="rect">
            <a:avLst/>
          </a:prstGeom>
          <a:noFill/>
        </p:spPr>
        <p:txBody>
          <a:bodyPr wrap="none" anchor="t">
            <a:noAutofit/>
          </a:bodyPr>
          <a:lstStyle/>
          <a:p>
            <a:pPr algn="ctr">
              <a:lnSpc>
                <a:spcPct val="90000"/>
              </a:lnSpc>
              <a:defRPr lang="ko-KR" altLang="en-US"/>
            </a:pP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+mn-ea"/>
              </a:rPr>
              <a:t>PTLINE POWERPOINT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 algn="ctr">
              <a:lnSpc>
                <a:spcPct val="90000"/>
              </a:lnSpc>
              <a:defRPr lang="ko-KR" altLang="en-US"/>
            </a:pP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+mn-ea"/>
              </a:rPr>
              <a:t>TEMPLATE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3" name=""/>
          <p:cNvSpPr/>
          <p:nvPr/>
        </p:nvSpPr>
        <p:spPr>
          <a:xfrm>
            <a:off x="7788188" y="5985284"/>
            <a:ext cx="1332148" cy="728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5dbd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</a:t>
            </a:r>
            <a:r>
              <a:rPr lang="en-US" altLang="ko-KR" sz="2600" b="1" spc="-50">
                <a:solidFill>
                  <a:srgbClr val="1b1760"/>
                </a:solidFill>
              </a:rPr>
              <a:t>DB</a:t>
            </a:r>
            <a:r>
              <a:rPr lang="ko-KR" altLang="en-US" sz="2600" b="1" spc="-50">
                <a:solidFill>
                  <a:srgbClr val="1b1760"/>
                </a:solidFill>
              </a:rPr>
              <a:t>구조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396" y="1057745"/>
            <a:ext cx="7848872" cy="5800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3651" y="1016732"/>
            <a:ext cx="6546545" cy="4176464"/>
          </a:xfrm>
          <a:prstGeom prst="rect">
            <a:avLst/>
          </a:prstGeom>
        </p:spPr>
      </p:pic>
      <p:sp>
        <p:nvSpPr>
          <p:cNvPr id="37" name=""/>
          <p:cNvSpPr txBox="1"/>
          <p:nvPr/>
        </p:nvSpPr>
        <p:spPr>
          <a:xfrm>
            <a:off x="540060" y="5688592"/>
            <a:ext cx="8076220" cy="137705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[메인페이지] </a:t>
            </a:r>
            <a:endParaRPr lang="ko-KR" altLang="en-US" b="1"/>
          </a:p>
          <a:p>
            <a:pPr>
              <a:defRPr lang="ko-KR" altLang="en-US"/>
            </a:pPr>
            <a:endParaRPr lang="ko-KR" altLang="en-US" b="1"/>
          </a:p>
          <a:p>
            <a:pPr>
              <a:defRPr lang="ko-KR" altLang="en-US"/>
            </a:pPr>
            <a:r>
              <a:rPr lang="ko-KR" altLang="en-US" sz="1600"/>
              <a:t>⦁상품보기, 로그인</a:t>
            </a:r>
            <a:r>
              <a:rPr lang="en-US" altLang="ko-KR" sz="1600"/>
              <a:t>, </a:t>
            </a:r>
            <a:r>
              <a:rPr lang="ko-KR" altLang="en-US" sz="1600"/>
              <a:t>회원가입, 장바구니로 이동가능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sp>
        <p:nvSpPr>
          <p:cNvPr id="38" name=""/>
          <p:cNvSpPr/>
          <p:nvPr/>
        </p:nvSpPr>
        <p:spPr>
          <a:xfrm>
            <a:off x="2639616" y="1411200"/>
            <a:ext cx="4140460" cy="1729768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9" name=""/>
          <p:cNvCxnSpPr>
            <a:stCxn id="38" idx="3"/>
          </p:cNvCxnSpPr>
          <p:nvPr/>
        </p:nvCxnSpPr>
        <p:spPr>
          <a:xfrm>
            <a:off x="6780076" y="2276084"/>
            <a:ext cx="468052" cy="788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"/>
          <p:cNvSpPr/>
          <p:nvPr/>
        </p:nvSpPr>
        <p:spPr>
          <a:xfrm>
            <a:off x="7248128" y="1556792"/>
            <a:ext cx="1908212" cy="1368152"/>
          </a:xfrm>
          <a:prstGeom prst="round2DiagRect">
            <a:avLst>
              <a:gd name="adj1" fmla="val 16667"/>
              <a:gd name="adj2" fmla="val 0"/>
            </a:avLst>
          </a:prstGeom>
          <a:noFill/>
          <a:ln w="25400" algn="ctr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Bootstrap</a:t>
            </a:r>
            <a:r>
              <a:rPr lang="ko-KR" altLang="en-US" b="1">
                <a:solidFill>
                  <a:schemeClr val="tx1"/>
                </a:solidFill>
              </a:rPr>
              <a:t>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(슬라이스로 이미지 자동전환)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587388" y="5373216"/>
            <a:ext cx="8244916" cy="161303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[회원가입 페이지] </a:t>
            </a:r>
            <a:endParaRPr lang="ko-KR" altLang="en-US" b="1"/>
          </a:p>
          <a:p>
            <a:pPr>
              <a:defRPr lang="ko-KR" altLang="en-US"/>
            </a:pPr>
            <a:endParaRPr lang="ko-KR" altLang="en-US" b="1"/>
          </a:p>
          <a:p>
            <a:pPr>
              <a:defRPr lang="ko-KR" altLang="en-US"/>
            </a:pPr>
            <a:r>
              <a:rPr lang="ko-KR" altLang="en-US" sz="1600"/>
              <a:t>⦁아이디 중복체크 후 회원가입 가능</a:t>
            </a: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⦁입력된 </a:t>
            </a:r>
            <a:r>
              <a:rPr lang="en-US" altLang="ko-KR" sz="1600"/>
              <a:t>ID</a:t>
            </a:r>
            <a:r>
              <a:rPr lang="ko-KR" altLang="en-US" sz="1600"/>
              <a:t>값을 기존의 </a:t>
            </a:r>
            <a:r>
              <a:rPr lang="en-US" altLang="ko-KR" sz="1600"/>
              <a:t>DB</a:t>
            </a:r>
            <a:r>
              <a:rPr lang="ko-KR" altLang="en-US" sz="1600"/>
              <a:t>에 있는 </a:t>
            </a:r>
            <a:r>
              <a:rPr lang="en-US" altLang="ko-KR" sz="1600"/>
              <a:t>ID</a:t>
            </a:r>
            <a:r>
              <a:rPr lang="ko-KR" altLang="en-US" sz="1600"/>
              <a:t>값과 비교해서 중복되면 불가능, 중복되지 않으면           가능하다는 </a:t>
            </a:r>
            <a:r>
              <a:rPr lang="en-US" altLang="ko-KR" sz="1600"/>
              <a:t>alert</a:t>
            </a:r>
            <a:r>
              <a:rPr lang="ko-KR" altLang="en-US" sz="1600"/>
              <a:t>창을 띄워준다.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340" y="1015143"/>
            <a:ext cx="6408712" cy="4430080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39816" y="1772815"/>
            <a:ext cx="4644515" cy="1254358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44765" y="3429000"/>
            <a:ext cx="4639567" cy="1189785"/>
          </a:xfrm>
          <a:prstGeom prst="rect">
            <a:avLst/>
          </a:prstGeom>
        </p:spPr>
      </p:pic>
      <p:sp>
        <p:nvSpPr>
          <p:cNvPr id="42" name=""/>
          <p:cNvSpPr/>
          <p:nvPr/>
        </p:nvSpPr>
        <p:spPr>
          <a:xfrm>
            <a:off x="4583832" y="1772816"/>
            <a:ext cx="4500500" cy="1476164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3" name=""/>
          <p:cNvSpPr/>
          <p:nvPr/>
        </p:nvSpPr>
        <p:spPr>
          <a:xfrm>
            <a:off x="4583832" y="3429000"/>
            <a:ext cx="4500500" cy="1476164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55340" y="0"/>
            <a:ext cx="7380820" cy="872716"/>
          </a:xfrm>
          <a:prstGeom prst="rect">
            <a:avLst/>
          </a:prstGeom>
          <a:noFill/>
        </p:spPr>
        <p:txBody>
          <a:bodyPr wrap="none" lIns="540000" tIns="179999" rIns="0" bIns="0" anchor="ctr">
            <a:noAutofit/>
          </a:bodyPr>
          <a:lstStyle/>
          <a:p>
            <a:pPr>
              <a:spcAft>
                <a:spcPts val="1000"/>
              </a:spcAft>
              <a:buClr>
                <a:srgbClr val="977399"/>
              </a:buClr>
              <a:defRPr lang="ko-KR" altLang="en-US"/>
            </a:pPr>
            <a:r>
              <a:rPr lang="en-US" altLang="ko-KR" sz="2600" b="1" spc="-50">
                <a:solidFill>
                  <a:srgbClr val="1b1760"/>
                </a:solidFill>
              </a:rPr>
              <a:t>Ⅰ</a:t>
            </a:r>
            <a:r>
              <a:rPr lang="ko-KR" altLang="en-US" sz="2600" b="1" spc="-50">
                <a:solidFill>
                  <a:srgbClr val="1b1760"/>
                </a:solidFill>
              </a:rPr>
              <a:t>. </a:t>
            </a:r>
            <a:r>
              <a:rPr lang="en-US" altLang="ko-KR" sz="2600" b="1" spc="-50">
                <a:solidFill>
                  <a:srgbClr val="1b1760"/>
                </a:solidFill>
                <a:cs typeface="맑은 고딕"/>
              </a:rPr>
              <a:t>JSP/SERVLET </a:t>
            </a:r>
            <a:r>
              <a:rPr lang="ko-KR" altLang="en-US" sz="2600" b="1" spc="-50">
                <a:solidFill>
                  <a:srgbClr val="1b1760"/>
                </a:solidFill>
              </a:rPr>
              <a:t>프로젝트 - 주요내용</a:t>
            </a:r>
            <a:endParaRPr lang="ko-KR" altLang="en-US" sz="2600" b="1" spc="-50">
              <a:solidFill>
                <a:srgbClr val="1b1760"/>
              </a:solidFill>
            </a:endParaRPr>
          </a:p>
          <a:p>
            <a:pPr>
              <a:defRPr lang="ko-KR" altLang="en-US"/>
            </a:pPr>
            <a:r>
              <a:rPr lang="ko-KR" altLang="en-US" sz="2200">
                <a:solidFill>
                  <a:srgbClr val="1b1760"/>
                </a:solidFill>
              </a:rPr>
              <a:t>     - 운동복 쇼핑몰</a:t>
            </a:r>
            <a:endParaRPr lang="ko-KR" altLang="en-US" sz="2200">
              <a:solidFill>
                <a:srgbClr val="1b1760"/>
              </a:solidFill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587388" y="5373216"/>
            <a:ext cx="8244916" cy="136857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b="1"/>
              <a:t>[로그인 페이지] </a:t>
            </a:r>
            <a:endParaRPr lang="ko-KR" altLang="en-US" b="1"/>
          </a:p>
          <a:p>
            <a:pPr>
              <a:defRPr lang="ko-KR" altLang="en-US"/>
            </a:pPr>
            <a:endParaRPr lang="ko-KR" altLang="en-US" b="1"/>
          </a:p>
          <a:p>
            <a:pPr>
              <a:defRPr lang="ko-KR" altLang="en-US"/>
            </a:pPr>
            <a:r>
              <a:rPr lang="ko-KR" altLang="en-US" sz="1600"/>
              <a:t>⦁</a:t>
            </a:r>
            <a:r>
              <a:rPr lang="en-US" altLang="ko-KR" sz="1600"/>
              <a:t>DB</a:t>
            </a:r>
            <a:r>
              <a:rPr lang="ko-KR" altLang="en-US" sz="1600"/>
              <a:t>에 저장된 </a:t>
            </a:r>
            <a:r>
              <a:rPr lang="en-US" altLang="ko-KR" sz="1600"/>
              <a:t>ID, PW</a:t>
            </a:r>
            <a:r>
              <a:rPr lang="ko-KR" altLang="en-US" sz="1600"/>
              <a:t>로 로그인</a:t>
            </a:r>
            <a:endParaRPr lang="ko-KR" altLang="en-US" sz="1600"/>
          </a:p>
          <a:p>
            <a:pPr>
              <a:defRPr lang="ko-KR" altLang="en-US"/>
            </a:pPr>
            <a:r>
              <a:rPr lang="ko-KR" altLang="en-US" sz="1600"/>
              <a:t>⦁로그인되면 헤더에 회원세션이 등록되고 헤더 메뉴구성이 변경된다.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7348" y="1052736"/>
            <a:ext cx="6285006" cy="3996444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3792" y="1592796"/>
            <a:ext cx="4951390" cy="1377826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round/>
          </a:ln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28400" y="3862800"/>
            <a:ext cx="5935742" cy="611999"/>
          </a:xfrm>
          <a:prstGeom prst="rect">
            <a:avLst/>
          </a:prstGeom>
          <a:ln w="28575" algn="ctr">
            <a:solidFill>
              <a:srgbClr val="ff0000"/>
            </a:solidFill>
          </a:ln>
        </p:spPr>
      </p:pic>
      <p:cxnSp>
        <p:nvCxnSpPr>
          <p:cNvPr id="45" name=""/>
          <p:cNvCxnSpPr/>
          <p:nvPr/>
        </p:nvCxnSpPr>
        <p:spPr>
          <a:xfrm rot="16200000" flipH="1">
            <a:off x="6600056" y="3392996"/>
            <a:ext cx="864096" cy="0"/>
          </a:xfrm>
          <a:prstGeom prst="straightConnector1">
            <a:avLst/>
          </a:prstGeom>
          <a:ln w="28575" algn="ctr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1102</ep:Words>
  <ep:PresentationFormat>화면 슬라이드 쇼(4:3)</ep:PresentationFormat>
  <ep:Paragraphs>314</ep:Paragraphs>
  <ep:Slides>51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ep:HeadingPairs>
  <ep:TitlesOfParts>
    <vt:vector size="5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2015-03-27T04:47:41.000</dcterms:created>
  <dc:creator>ptlineH</dc:creator>
  <cp:lastModifiedBy>qkffp</cp:lastModifiedBy>
  <dcterms:modified xsi:type="dcterms:W3CDTF">2020-12-29T13:38:09.280</dcterms:modified>
  <cp:revision>246</cp:revision>
  <dc:title>PowerPoint 프레젠테이션</dc:title>
  <cp:version>0906.0100.01</cp:version>
</cp:coreProperties>
</file>